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theme+xml" PartName="/ppt/theme/theme3.xml"/>
  <Override ContentType="image/jpg" PartName="/ppt/media/image10.jpg"/>
  <Override ContentType="image/jpg" PartName="/ppt/media/image11.jpg"/>
  <Override ContentType="image/jpg" PartName="/ppt/media/image12.jpg"/>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300" r:id="rId2"/>
    <p:sldId id="362" r:id="rId3"/>
    <p:sldId id="363" r:id="rId4"/>
    <p:sldId id="364" r:id="rId5"/>
    <p:sldId id="365" r:id="rId6"/>
    <p:sldId id="359" r:id="rId7"/>
    <p:sldId id="366" r:id="rId8"/>
    <p:sldId id="367" r:id="rId9"/>
    <p:sldId id="368" r:id="rId10"/>
    <p:sldId id="371" r:id="rId11"/>
    <p:sldId id="372" r:id="rId12"/>
    <p:sldId id="370" r:id="rId13"/>
    <p:sldId id="335" r:id="rId14"/>
    <p:sldId id="30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na Reghintovschi" initials="ER" lastIdx="1" clrIdx="0"/>
  <p:cmAuthor id="2" name="Elena Reghintovschi" initials="ER [2]" lastIdx="1" clrIdx="1"/>
  <p:cmAuthor id="3" name="Elena Reghintovschi" initials="ER [2] [2]" lastIdx="1" clrIdx="2"/>
  <p:cmAuthor id="4" name="Elena Reghintovschi" initials="ER [3]" lastIdx="1" clrIdx="3"/>
  <p:cmAuthor id="5" name="MARTINEZ Carole" initials="MC" lastIdx="14" clrIdx="4">
    <p:extLst>
      <p:ext uri="{19B8F6BF-5375-455C-9EA6-DF929625EA0E}">
        <p15:presenceInfo xmlns:p15="http://schemas.microsoft.com/office/powerpoint/2012/main" userId="MARTINEZ Caro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679D97"/>
    <a:srgbClr val="41AD53"/>
    <a:srgbClr val="71A6A1"/>
    <a:srgbClr val="90C14E"/>
    <a:srgbClr val="A35B28"/>
    <a:srgbClr val="CF785E"/>
    <a:srgbClr val="A7D1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4" autoAdjust="0"/>
    <p:restoredTop sz="80657" autoAdjust="0"/>
  </p:normalViewPr>
  <p:slideViewPr>
    <p:cSldViewPr snapToGrid="0" snapToObjects="1">
      <p:cViewPr varScale="1">
        <p:scale>
          <a:sx n="93" d="100"/>
          <a:sy n="93" d="100"/>
        </p:scale>
        <p:origin x="1044" y="54"/>
      </p:cViewPr>
      <p:guideLst>
        <p:guide orient="horz" pos="2160"/>
        <p:guide pos="3840"/>
      </p:guideLst>
    </p:cSldViewPr>
  </p:slideViewPr>
  <p:notesTextViewPr>
    <p:cViewPr>
      <p:scale>
        <a:sx n="1" d="1"/>
        <a:sy n="1" d="1"/>
      </p:scale>
      <p:origin x="0" y="0"/>
    </p:cViewPr>
  </p:notesTextViewPr>
  <p:sorterViewPr>
    <p:cViewPr>
      <p:scale>
        <a:sx n="75" d="100"/>
        <a:sy n="75" d="100"/>
      </p:scale>
      <p:origin x="0" y="0"/>
    </p:cViewPr>
  </p:sorterViewPr>
  <p:notesViewPr>
    <p:cSldViewPr snapToGrid="0" snapToObjects="1">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7D4885-4B97-4B45-98CD-C3ACF0C5B91C}" type="datetimeFigureOut">
              <a:rPr lang="en-US" smtClean="0"/>
              <a:t>3/3/2022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C59412-5F2F-1240-90A8-4A7B14A51A65}" type="slidenum">
              <a:rPr lang="en-US" smtClean="0"/>
              <a:t>‹#›</a:t>
            </a:fld>
            <a:endParaRPr lang="en-US"/>
          </a:p>
        </p:txBody>
      </p:sp>
    </p:spTree>
    <p:extLst>
      <p:ext uri="{BB962C8B-B14F-4D97-AF65-F5344CB8AC3E}">
        <p14:creationId xmlns:p14="http://schemas.microsoft.com/office/powerpoint/2010/main" val="519853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6422-749E-8F49-8D3D-B359BB48063B}" type="datetimeFigureOut">
              <a:rPr lang="en-US" smtClean="0"/>
              <a:t>3/3/2022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4C804A-85CA-C14C-A757-D8CE986E68DD}" type="slidenum">
              <a:rPr lang="en-US" smtClean="0"/>
              <a:t>‹#›</a:t>
            </a:fld>
            <a:endParaRPr lang="en-US"/>
          </a:p>
        </p:txBody>
      </p:sp>
    </p:spTree>
    <p:extLst>
      <p:ext uri="{BB962C8B-B14F-4D97-AF65-F5344CB8AC3E}">
        <p14:creationId xmlns:p14="http://schemas.microsoft.com/office/powerpoint/2010/main" val="134438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key</a:t>
            </a:r>
            <a:r>
              <a:rPr lang="en-GB" sz="1200" b="1" kern="1200" dirty="0" smtClean="0">
                <a:solidFill>
                  <a:schemeClr val="tx1"/>
                </a:solidFill>
                <a:effectLst/>
                <a:latin typeface="+mn-lt"/>
                <a:ea typeface="+mn-ea"/>
                <a:cs typeface="+mn-cs"/>
              </a:rPr>
              <a:t> </a:t>
            </a:r>
            <a:r>
              <a:rPr lang="en-GB" sz="1200" b="1" u="sng" kern="1200" dirty="0" smtClean="0">
                <a:solidFill>
                  <a:schemeClr val="tx1"/>
                </a:solidFill>
                <a:effectLst/>
                <a:latin typeface="+mn-lt"/>
                <a:ea typeface="+mn-ea"/>
                <a:cs typeface="+mn-cs"/>
              </a:rPr>
              <a:t>management and governance issues</a:t>
            </a:r>
            <a:r>
              <a:rPr lang="en-GB" sz="1200" b="1"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identified by a </a:t>
            </a:r>
            <a:r>
              <a:rPr lang="en-GB" sz="1200" b="1" kern="1200" dirty="0" smtClean="0">
                <a:solidFill>
                  <a:schemeClr val="tx1"/>
                </a:solidFill>
                <a:effectLst/>
                <a:latin typeface="+mn-lt"/>
                <a:ea typeface="+mn-ea"/>
                <a:cs typeface="+mn-cs"/>
              </a:rPr>
              <a:t>quantitative management and governance assessment tool </a:t>
            </a:r>
            <a:r>
              <a:rPr lang="en-GB" sz="1200" kern="1200" dirty="0" smtClean="0">
                <a:solidFill>
                  <a:schemeClr val="tx1"/>
                </a:solidFill>
                <a:effectLst/>
                <a:latin typeface="+mn-lt"/>
                <a:ea typeface="+mn-ea"/>
                <a:cs typeface="+mn-cs"/>
              </a:rPr>
              <a:t>(such as </a:t>
            </a:r>
            <a:r>
              <a:rPr lang="en-GB" sz="1200" b="1" kern="1200" dirty="0" smtClean="0">
                <a:solidFill>
                  <a:schemeClr val="tx1"/>
                </a:solidFill>
                <a:effectLst/>
                <a:latin typeface="+mn-lt"/>
                <a:ea typeface="+mn-ea"/>
                <a:cs typeface="+mn-cs"/>
              </a:rPr>
              <a:t>IMET</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METT</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RAPPAM</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Green List</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EoH</a:t>
            </a:r>
            <a:r>
              <a:rPr lang="en-GB" sz="1200" kern="1200" dirty="0" smtClean="0">
                <a:solidFill>
                  <a:schemeClr val="tx1"/>
                </a:solidFill>
                <a:effectLst/>
                <a:latin typeface="+mn-lt"/>
                <a:ea typeface="+mn-ea"/>
                <a:cs typeface="+mn-cs"/>
              </a:rPr>
              <a:t>, or equivalent for PAME tools, or </a:t>
            </a:r>
            <a:r>
              <a:rPr lang="en-GB" sz="1200" b="1" kern="1200" dirty="0" smtClean="0">
                <a:solidFill>
                  <a:schemeClr val="tx1"/>
                </a:solidFill>
                <a:effectLst/>
                <a:latin typeface="+mn-lt"/>
                <a:ea typeface="+mn-ea"/>
                <a:cs typeface="+mn-cs"/>
              </a:rPr>
              <a:t>SAGE</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SAPA</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GAPA</a:t>
            </a:r>
            <a:r>
              <a:rPr lang="en-GB" sz="1200" kern="1200" dirty="0" smtClean="0">
                <a:solidFill>
                  <a:schemeClr val="tx1"/>
                </a:solidFill>
                <a:effectLst/>
                <a:latin typeface="+mn-lt"/>
                <a:ea typeface="+mn-ea"/>
                <a:cs typeface="+mn-cs"/>
              </a:rPr>
              <a:t> for </a:t>
            </a:r>
            <a:r>
              <a:rPr lang="en-GB" sz="1200" b="1" kern="1200" dirty="0" smtClean="0">
                <a:solidFill>
                  <a:schemeClr val="tx1"/>
                </a:solidFill>
                <a:effectLst/>
                <a:latin typeface="+mn-lt"/>
                <a:ea typeface="+mn-ea"/>
                <a:cs typeface="+mn-cs"/>
              </a:rPr>
              <a:t>PAGE</a:t>
            </a:r>
            <a:r>
              <a:rPr lang="en-GB" sz="1200" kern="1200" dirty="0" smtClean="0">
                <a:solidFill>
                  <a:schemeClr val="tx1"/>
                </a:solidFill>
                <a:effectLst/>
                <a:latin typeface="+mn-lt"/>
                <a:ea typeface="+mn-ea"/>
                <a:cs typeface="+mn-cs"/>
              </a:rPr>
              <a:t> tools) are eligible.</a:t>
            </a:r>
            <a:endParaRPr lang="en-GB" sz="1200" dirty="0" smtClean="0"/>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effectLst/>
                <a:latin typeface="+mn-lt"/>
                <a:ea typeface="+mn-ea"/>
                <a:cs typeface="+mn-cs"/>
              </a:rPr>
              <a:t>Projects must end on, or before </a:t>
            </a:r>
            <a:r>
              <a:rPr lang="en-GB" sz="1200" b="1" u="sng" kern="1200" dirty="0" smtClean="0">
                <a:solidFill>
                  <a:schemeClr val="tx1"/>
                </a:solidFill>
                <a:effectLst/>
                <a:latin typeface="+mn-lt"/>
                <a:ea typeface="+mn-ea"/>
                <a:cs typeface="+mn-cs"/>
              </a:rPr>
              <a:t>30 September 2024. No extension of the grant agreements</a:t>
            </a:r>
            <a:r>
              <a:rPr lang="en-GB" sz="1200" kern="1200" dirty="0" smtClean="0">
                <a:solidFill>
                  <a:schemeClr val="tx1"/>
                </a:solidFill>
                <a:effectLst/>
                <a:latin typeface="+mn-lt"/>
                <a:ea typeface="+mn-ea"/>
                <a:cs typeface="+mn-cs"/>
              </a:rPr>
              <a:t> will be possible beyond 30 September 2024.</a:t>
            </a:r>
          </a:p>
          <a:p>
            <a:endParaRPr lang="en-GB" dirty="0"/>
          </a:p>
        </p:txBody>
      </p:sp>
      <p:sp>
        <p:nvSpPr>
          <p:cNvPr id="4" name="Slide Number Placeholder 3"/>
          <p:cNvSpPr>
            <a:spLocks noGrp="1"/>
          </p:cNvSpPr>
          <p:nvPr>
            <p:ph type="sldNum" sz="quarter" idx="10"/>
          </p:nvPr>
        </p:nvSpPr>
        <p:spPr/>
        <p:txBody>
          <a:bodyPr/>
          <a:lstStyle/>
          <a:p>
            <a:fld id="{094C804A-85CA-C14C-A757-D8CE986E68DD}" type="slidenum">
              <a:rPr lang="en-US" smtClean="0"/>
              <a:t>3</a:t>
            </a:fld>
            <a:endParaRPr lang="en-US"/>
          </a:p>
        </p:txBody>
      </p:sp>
    </p:spTree>
    <p:extLst>
      <p:ext uri="{BB962C8B-B14F-4D97-AF65-F5344CB8AC3E}">
        <p14:creationId xmlns:p14="http://schemas.microsoft.com/office/powerpoint/2010/main" val="2679843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All submitted applications that are incomplete upon receipt will not be eligible for funding. Once the deadline for the call expires, all incomplete applications within the system that have been saved but not submitted will be automatically rejected.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94C804A-85CA-C14C-A757-D8CE986E68DD}" type="slidenum">
              <a:rPr lang="en-US" smtClean="0"/>
              <a:t>12</a:t>
            </a:fld>
            <a:endParaRPr lang="en-US"/>
          </a:p>
        </p:txBody>
      </p:sp>
    </p:spTree>
    <p:extLst>
      <p:ext uri="{BB962C8B-B14F-4D97-AF65-F5344CB8AC3E}">
        <p14:creationId xmlns:p14="http://schemas.microsoft.com/office/powerpoint/2010/main" val="257272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1,5 million EUR is reserved for the following countries in Eastern and Southern Africa: </a:t>
            </a:r>
            <a:r>
              <a:rPr lang="en-GB" sz="1200" b="1" kern="1200" dirty="0" smtClean="0">
                <a:solidFill>
                  <a:schemeClr val="tx1"/>
                </a:solidFill>
                <a:effectLst/>
                <a:latin typeface="+mn-lt"/>
                <a:ea typeface="+mn-ea"/>
                <a:cs typeface="+mn-cs"/>
              </a:rPr>
              <a:t>Ethiopia, Kenya, Rwanda, Tanzania, Uganda, Madagascar, Mozambique, and Zambia</a:t>
            </a:r>
            <a:r>
              <a:rPr lang="en-GB"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required communication activities include: </a:t>
            </a:r>
          </a:p>
          <a:p>
            <a:pPr lvl="0"/>
            <a:r>
              <a:rPr lang="en-GB" sz="1200" kern="1200" dirty="0" smtClean="0">
                <a:solidFill>
                  <a:schemeClr val="tx1"/>
                </a:solidFill>
                <a:effectLst/>
                <a:latin typeface="+mn-lt"/>
                <a:ea typeface="+mn-ea"/>
                <a:cs typeface="+mn-cs"/>
              </a:rPr>
              <a:t>Two articles a year produced and published on the organisation’s communication channels;</a:t>
            </a:r>
          </a:p>
          <a:p>
            <a:pPr lvl="0"/>
            <a:r>
              <a:rPr lang="en-GB" sz="1200" kern="1200" dirty="0" smtClean="0">
                <a:solidFill>
                  <a:schemeClr val="tx1"/>
                </a:solidFill>
                <a:effectLst/>
                <a:latin typeface="+mn-lt"/>
                <a:ea typeface="+mn-ea"/>
                <a:cs typeface="+mn-cs"/>
              </a:rPr>
              <a:t>A brief video testimonial from the beneficiaries about the project;</a:t>
            </a:r>
          </a:p>
          <a:p>
            <a:pPr lvl="0"/>
            <a:r>
              <a:rPr lang="en-GB" sz="1200" kern="1200" dirty="0" smtClean="0">
                <a:solidFill>
                  <a:schemeClr val="tx1"/>
                </a:solidFill>
                <a:effectLst/>
                <a:latin typeface="+mn-lt"/>
                <a:ea typeface="+mn-ea"/>
                <a:cs typeface="+mn-cs"/>
              </a:rPr>
              <a:t>A PANORAMA solution;</a:t>
            </a:r>
          </a:p>
          <a:p>
            <a:pPr lvl="0"/>
            <a:r>
              <a:rPr lang="en-GB" sz="1200" kern="1200" dirty="0" smtClean="0">
                <a:solidFill>
                  <a:schemeClr val="tx1"/>
                </a:solidFill>
                <a:effectLst/>
                <a:latin typeface="+mn-lt"/>
                <a:ea typeface="+mn-ea"/>
                <a:cs typeface="+mn-cs"/>
              </a:rPr>
              <a:t>A success story about the project implementation and lessons learnt;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94C804A-85CA-C14C-A757-D8CE986E68DD}" type="slidenum">
              <a:rPr lang="en-US" smtClean="0"/>
              <a:t>4</a:t>
            </a:fld>
            <a:endParaRPr lang="en-US"/>
          </a:p>
        </p:txBody>
      </p:sp>
    </p:spTree>
    <p:extLst>
      <p:ext uri="{BB962C8B-B14F-4D97-AF65-F5344CB8AC3E}">
        <p14:creationId xmlns:p14="http://schemas.microsoft.com/office/powerpoint/2010/main" val="808406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94C804A-85CA-C14C-A757-D8CE986E68DD}" type="slidenum">
              <a:rPr lang="en-US" smtClean="0"/>
              <a:t>5</a:t>
            </a:fld>
            <a:endParaRPr lang="en-US"/>
          </a:p>
        </p:txBody>
      </p:sp>
    </p:spTree>
    <p:extLst>
      <p:ext uri="{BB962C8B-B14F-4D97-AF65-F5344CB8AC3E}">
        <p14:creationId xmlns:p14="http://schemas.microsoft.com/office/powerpoint/2010/main" val="3617525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a registered legal entity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directly responsible for the preparation and management of the grant, not acting as an intermediary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non-profit-making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 targeting network or cluster of protected areas at the national or regional level. Single protected/conserved area/s are not eligible.</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 national civil society organisation, national NGO, non-profit organisation, national authority, agency established in the targeted eligible country(</a:t>
            </a:r>
            <a:r>
              <a:rPr lang="en-GB" sz="1200" kern="1200" dirty="0" err="1" smtClean="0">
                <a:solidFill>
                  <a:schemeClr val="tx1"/>
                </a:solidFill>
                <a:effectLst/>
                <a:latin typeface="+mn-lt"/>
                <a:ea typeface="+mn-ea"/>
                <a:cs typeface="+mn-cs"/>
              </a:rPr>
              <a:t>ies</a:t>
            </a:r>
            <a:r>
              <a:rPr lang="en-GB" sz="1200" kern="1200" dirty="0" smtClean="0">
                <a:solidFill>
                  <a:schemeClr val="tx1"/>
                </a:solidFill>
                <a:effectLst/>
                <a:latin typeface="+mn-lt"/>
                <a:ea typeface="+mn-ea"/>
                <a:cs typeface="+mn-cs"/>
              </a:rPr>
              <a:t>)</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not be a beneficiary of another active grant funded by a donor, including the European Union, for the same activities, or</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an EU member state organisation, EU OCT organisation, OECD member state organisation, or regional or international organisation, provided the following conditions are fulfilled: </a:t>
            </a:r>
          </a:p>
        </p:txBody>
      </p:sp>
      <p:sp>
        <p:nvSpPr>
          <p:cNvPr id="4" name="Slide Number Placeholder 3"/>
          <p:cNvSpPr>
            <a:spLocks noGrp="1"/>
          </p:cNvSpPr>
          <p:nvPr>
            <p:ph type="sldNum" sz="quarter" idx="10"/>
          </p:nvPr>
        </p:nvSpPr>
        <p:spPr/>
        <p:txBody>
          <a:bodyPr/>
          <a:lstStyle/>
          <a:p>
            <a:fld id="{094C804A-85CA-C14C-A757-D8CE986E68DD}" type="slidenum">
              <a:rPr lang="en-US" smtClean="0"/>
              <a:t>6</a:t>
            </a:fld>
            <a:endParaRPr lang="en-US"/>
          </a:p>
        </p:txBody>
      </p:sp>
    </p:spTree>
    <p:extLst>
      <p:ext uri="{BB962C8B-B14F-4D97-AF65-F5344CB8AC3E}">
        <p14:creationId xmlns:p14="http://schemas.microsoft.com/office/powerpoint/2010/main" val="2506461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a registered legal entity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directly responsible for the preparation and management of the grant, not acting as an intermediary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 non-profit-making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be:</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 targeting network or cluster of protected areas at the national or regional level. Single protected/conserved area/s are not eligible.</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 national civil society organisation, national NGO, non-profit organisation, national authority, agency established in the targeted eligible country(</a:t>
            </a:r>
            <a:r>
              <a:rPr lang="en-GB" sz="1200" kern="1200" dirty="0" err="1" smtClean="0">
                <a:solidFill>
                  <a:schemeClr val="tx1"/>
                </a:solidFill>
                <a:effectLst/>
                <a:latin typeface="+mn-lt"/>
                <a:ea typeface="+mn-ea"/>
                <a:cs typeface="+mn-cs"/>
              </a:rPr>
              <a:t>ies</a:t>
            </a:r>
            <a:r>
              <a:rPr lang="en-GB" sz="1200" kern="1200" dirty="0" smtClean="0">
                <a:solidFill>
                  <a:schemeClr val="tx1"/>
                </a:solidFill>
                <a:effectLst/>
                <a:latin typeface="+mn-lt"/>
                <a:ea typeface="+mn-ea"/>
                <a:cs typeface="+mn-cs"/>
              </a:rPr>
              <a:t>)</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not be a beneficiary of another active grant funded by a donor, including the European Union, for the same activities, or</a:t>
            </a:r>
          </a:p>
          <a:p>
            <a:pPr marL="628650" lvl="1" indent="-171450">
              <a:buFont typeface="Arial" panose="020B0604020202020204" pitchFamily="34" charset="0"/>
              <a:buChar char="•"/>
            </a:pPr>
            <a:r>
              <a:rPr lang="en-GB" sz="1200" kern="1200" dirty="0" smtClean="0">
                <a:solidFill>
                  <a:schemeClr val="tx1"/>
                </a:solidFill>
                <a:effectLst/>
                <a:latin typeface="+mn-lt"/>
                <a:ea typeface="+mn-ea"/>
                <a:cs typeface="+mn-cs"/>
              </a:rPr>
              <a:t>an EU member state organisation, EU OCT organisation, OECD member state organisation, or regional or international organisation, provided the following conditions are fulfilled: </a:t>
            </a:r>
          </a:p>
        </p:txBody>
      </p:sp>
      <p:sp>
        <p:nvSpPr>
          <p:cNvPr id="4" name="Slide Number Placeholder 3"/>
          <p:cNvSpPr>
            <a:spLocks noGrp="1"/>
          </p:cNvSpPr>
          <p:nvPr>
            <p:ph type="sldNum" sz="quarter" idx="10"/>
          </p:nvPr>
        </p:nvSpPr>
        <p:spPr/>
        <p:txBody>
          <a:bodyPr/>
          <a:lstStyle/>
          <a:p>
            <a:fld id="{094C804A-85CA-C14C-A757-D8CE986E68DD}" type="slidenum">
              <a:rPr lang="en-US" smtClean="0"/>
              <a:t>7</a:t>
            </a:fld>
            <a:endParaRPr lang="en-US"/>
          </a:p>
        </p:txBody>
      </p:sp>
    </p:spTree>
    <p:extLst>
      <p:ext uri="{BB962C8B-B14F-4D97-AF65-F5344CB8AC3E}">
        <p14:creationId xmlns:p14="http://schemas.microsoft.com/office/powerpoint/2010/main" val="314966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94C804A-85CA-C14C-A757-D8CE986E68DD}" type="slidenum">
              <a:rPr lang="en-US" smtClean="0"/>
              <a:t>8</a:t>
            </a:fld>
            <a:endParaRPr lang="en-US"/>
          </a:p>
        </p:txBody>
      </p:sp>
    </p:spTree>
    <p:extLst>
      <p:ext uri="{BB962C8B-B14F-4D97-AF65-F5344CB8AC3E}">
        <p14:creationId xmlns:p14="http://schemas.microsoft.com/office/powerpoint/2010/main" val="1510412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94C804A-85CA-C14C-A757-D8CE986E68DD}" type="slidenum">
              <a:rPr lang="en-US" smtClean="0"/>
              <a:t>9</a:t>
            </a:fld>
            <a:endParaRPr lang="en-US"/>
          </a:p>
        </p:txBody>
      </p:sp>
    </p:spTree>
    <p:extLst>
      <p:ext uri="{BB962C8B-B14F-4D97-AF65-F5344CB8AC3E}">
        <p14:creationId xmlns:p14="http://schemas.microsoft.com/office/powerpoint/2010/main" val="1340903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Failure to provide any of the above-mentioned documents will result in the invalidation and immediate rejection of the proposal.</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94C804A-85CA-C14C-A757-D8CE986E68DD}" type="slidenum">
              <a:rPr lang="en-US" smtClean="0"/>
              <a:t>10</a:t>
            </a:fld>
            <a:endParaRPr lang="en-US"/>
          </a:p>
        </p:txBody>
      </p:sp>
    </p:spTree>
    <p:extLst>
      <p:ext uri="{BB962C8B-B14F-4D97-AF65-F5344CB8AC3E}">
        <p14:creationId xmlns:p14="http://schemas.microsoft.com/office/powerpoint/2010/main" val="370019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All submitted applications that are incomplete upon receipt will not be eligible for funding. Once the deadline for the call expires, all incomplete applications within the system that have been saved but not submitted will be automatically rejected.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94C804A-85CA-C14C-A757-D8CE986E68DD}" type="slidenum">
              <a:rPr lang="en-US" smtClean="0"/>
              <a:t>11</a:t>
            </a:fld>
            <a:endParaRPr lang="en-US"/>
          </a:p>
        </p:txBody>
      </p:sp>
    </p:spTree>
    <p:extLst>
      <p:ext uri="{BB962C8B-B14F-4D97-AF65-F5344CB8AC3E}">
        <p14:creationId xmlns:p14="http://schemas.microsoft.com/office/powerpoint/2010/main" val="20401452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Picture Placeholder 19"/>
          <p:cNvSpPr>
            <a:spLocks noGrp="1"/>
          </p:cNvSpPr>
          <p:nvPr>
            <p:ph type="pic" sz="quarter" idx="13"/>
          </p:nvPr>
        </p:nvSpPr>
        <p:spPr>
          <a:xfrm>
            <a:off x="0" y="3"/>
            <a:ext cx="12192000" cy="5361191"/>
          </a:xfrm>
        </p:spPr>
        <p:txBody>
          <a:bodyPr/>
          <a:lstStyle/>
          <a:p>
            <a:endParaRPr lang="en-US"/>
          </a:p>
        </p:txBody>
      </p:sp>
      <p:sp>
        <p:nvSpPr>
          <p:cNvPr id="14" name="Rectangle 13"/>
          <p:cNvSpPr/>
          <p:nvPr userDrawn="1"/>
        </p:nvSpPr>
        <p:spPr>
          <a:xfrm>
            <a:off x="2" y="5361193"/>
            <a:ext cx="12207241" cy="15006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1903E55-09EE-5246-BAE3-24704DCA17CC}"/>
              </a:ext>
            </a:extLst>
          </p:cNvPr>
          <p:cNvPicPr>
            <a:picLocks noChangeAspect="1"/>
          </p:cNvPicPr>
          <p:nvPr userDrawn="1"/>
        </p:nvPicPr>
        <p:blipFill>
          <a:blip r:embed="rId2"/>
          <a:stretch>
            <a:fillRect/>
          </a:stretch>
        </p:blipFill>
        <p:spPr>
          <a:xfrm>
            <a:off x="955308" y="5619914"/>
            <a:ext cx="3640380" cy="669693"/>
          </a:xfrm>
          <a:prstGeom prst="rect">
            <a:avLst/>
          </a:prstGeom>
        </p:spPr>
      </p:pic>
      <p:sp>
        <p:nvSpPr>
          <p:cNvPr id="8" name="Rectangle 7">
            <a:extLst>
              <a:ext uri="{FF2B5EF4-FFF2-40B4-BE49-F238E27FC236}">
                <a16:creationId xmlns:a16="http://schemas.microsoft.com/office/drawing/2014/main" id="{348E63AB-2ADD-714A-927D-8E762945F563}"/>
              </a:ext>
            </a:extLst>
          </p:cNvPr>
          <p:cNvSpPr/>
          <p:nvPr userDrawn="1"/>
        </p:nvSpPr>
        <p:spPr>
          <a:xfrm>
            <a:off x="4622802" y="1435100"/>
            <a:ext cx="7584441" cy="2044700"/>
          </a:xfrm>
          <a:prstGeom prst="rect">
            <a:avLst/>
          </a:prstGeom>
          <a:solidFill>
            <a:srgbClr val="90C14E">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7" name="Date Placeholder 6"/>
          <p:cNvSpPr>
            <a:spLocks noGrp="1"/>
          </p:cNvSpPr>
          <p:nvPr>
            <p:ph type="dt" sz="half" idx="10"/>
          </p:nvPr>
        </p:nvSpPr>
        <p:spPr>
          <a:xfrm>
            <a:off x="838201" y="10676893"/>
            <a:ext cx="2743200" cy="365125"/>
          </a:xfrm>
          <a:prstGeom prst="rect">
            <a:avLst/>
          </a:prstGeom>
        </p:spPr>
        <p:txBody>
          <a:bodyPr/>
          <a:lstStyle/>
          <a:p>
            <a:fld id="{B68D7304-1DDB-4440-AB10-DDECB09D77E6}" type="datetime1">
              <a:rPr lang="ro-RO" smtClean="0"/>
              <a:t>03.03.2022</a:t>
            </a:fld>
            <a:endParaRPr lang="en-US"/>
          </a:p>
        </p:txBody>
      </p:sp>
      <p:sp>
        <p:nvSpPr>
          <p:cNvPr id="9" name="Slide Number Placeholder 8"/>
          <p:cNvSpPr>
            <a:spLocks noGrp="1"/>
          </p:cNvSpPr>
          <p:nvPr>
            <p:ph type="sldNum" sz="quarter" idx="12"/>
          </p:nvPr>
        </p:nvSpPr>
        <p:spPr/>
        <p:txBody>
          <a:bodyPr/>
          <a:lstStyle/>
          <a:p>
            <a:fld id="{8E6E1215-9133-0E48-AF1B-6BA022E5FB71}" type="slidenum">
              <a:rPr lang="en-US" smtClean="0"/>
              <a:t>‹#›</a:t>
            </a:fld>
            <a:endParaRPr lang="en-US"/>
          </a:p>
        </p:txBody>
      </p:sp>
      <p:sp>
        <p:nvSpPr>
          <p:cNvPr id="3" name="Subtitle 2"/>
          <p:cNvSpPr>
            <a:spLocks noGrp="1"/>
          </p:cNvSpPr>
          <p:nvPr>
            <p:ph type="subTitle" idx="1"/>
          </p:nvPr>
        </p:nvSpPr>
        <p:spPr>
          <a:xfrm>
            <a:off x="5501149" y="2638513"/>
            <a:ext cx="6194322" cy="1644445"/>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 name="Title 1"/>
          <p:cNvSpPr>
            <a:spLocks noGrp="1"/>
          </p:cNvSpPr>
          <p:nvPr>
            <p:ph type="ctrTitle"/>
          </p:nvPr>
        </p:nvSpPr>
        <p:spPr>
          <a:xfrm>
            <a:off x="5501149" y="163840"/>
            <a:ext cx="6194322" cy="2371281"/>
          </a:xfrm>
        </p:spPr>
        <p:txBody>
          <a:bodyPr anchor="b">
            <a:normAutofit/>
          </a:bodyPr>
          <a:lstStyle>
            <a:lvl1pPr algn="l">
              <a:defRPr sz="3600">
                <a:solidFill>
                  <a:schemeClr val="bg1"/>
                </a:solidFill>
              </a:defRPr>
            </a:lvl1pPr>
          </a:lstStyle>
          <a:p>
            <a:r>
              <a:rPr lang="en-US" dirty="0"/>
              <a:t>Click to edit Master title style</a:t>
            </a:r>
          </a:p>
        </p:txBody>
      </p:sp>
      <p:sp>
        <p:nvSpPr>
          <p:cNvPr id="4" name="Rectangle 3"/>
          <p:cNvSpPr/>
          <p:nvPr userDrawn="1"/>
        </p:nvSpPr>
        <p:spPr>
          <a:xfrm>
            <a:off x="789017" y="6360265"/>
            <a:ext cx="3972965" cy="415498"/>
          </a:xfrm>
          <a:prstGeom prst="rect">
            <a:avLst/>
          </a:prstGeom>
        </p:spPr>
        <p:txBody>
          <a:bodyPr wrap="square">
            <a:spAutoFit/>
          </a:bodyPr>
          <a:lstStyle/>
          <a:p>
            <a:pPr algn="ctr"/>
            <a:r>
              <a:rPr lang="ro-RO" sz="1050" b="0" i="0" kern="1200" dirty="0">
                <a:solidFill>
                  <a:srgbClr val="679D97"/>
                </a:solidFill>
                <a:effectLst/>
                <a:latin typeface="Franklin Gothic Book" panose="020B0503020102020204" pitchFamily="34" charset="0"/>
                <a:ea typeface="+mn-ea"/>
                <a:cs typeface="+mn-cs"/>
              </a:rPr>
              <a:t>Une initiative du Groupe des Etats ACP financée par le 11è Fonds européen de développement de l'Union européenne.</a:t>
            </a:r>
            <a:endParaRPr lang="en-US" sz="1050" dirty="0">
              <a:solidFill>
                <a:srgbClr val="679D97"/>
              </a:solidFill>
              <a:latin typeface="Franklin Gothic Book" panose="020B0503020102020204" pitchFamily="34" charset="0"/>
              <a:ea typeface="Franklin Gothic Book" charset="0"/>
              <a:cs typeface="Franklin Gothic Book" charset="0"/>
            </a:endParaRPr>
          </a:p>
        </p:txBody>
      </p:sp>
      <p:pic>
        <p:nvPicPr>
          <p:cNvPr id="6" name="Picture 5">
            <a:extLst>
              <a:ext uri="{FF2B5EF4-FFF2-40B4-BE49-F238E27FC236}">
                <a16:creationId xmlns:a16="http://schemas.microsoft.com/office/drawing/2014/main" id="{D41432D0-A8CF-824D-8A26-5CF466221EC7}"/>
              </a:ext>
            </a:extLst>
          </p:cNvPr>
          <p:cNvPicPr>
            <a:picLocks noChangeAspect="1"/>
          </p:cNvPicPr>
          <p:nvPr userDrawn="1"/>
        </p:nvPicPr>
        <p:blipFill>
          <a:blip r:embed="rId3"/>
          <a:stretch>
            <a:fillRect/>
          </a:stretch>
        </p:blipFill>
        <p:spPr>
          <a:xfrm>
            <a:off x="8724900" y="5801489"/>
            <a:ext cx="2978150" cy="645613"/>
          </a:xfrm>
          <a:prstGeom prst="rect">
            <a:avLst/>
          </a:prstGeom>
        </p:spPr>
      </p:pic>
    </p:spTree>
    <p:extLst>
      <p:ext uri="{BB962C8B-B14F-4D97-AF65-F5344CB8AC3E}">
        <p14:creationId xmlns:p14="http://schemas.microsoft.com/office/powerpoint/2010/main" val="143077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9" y="987428"/>
            <a:ext cx="6172201" cy="46065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6612" y="1591186"/>
            <a:ext cx="4116388" cy="858100"/>
          </a:xfrm>
        </p:spPr>
        <p:txBody>
          <a:bodyPr anchor="b"/>
          <a:lstStyle>
            <a:lvl1pPr>
              <a:defRPr sz="3200"/>
            </a:lvl1pPr>
          </a:lstStyle>
          <a:p>
            <a:r>
              <a:rPr lang="en-US" dirty="0"/>
              <a:t>Click to edit Master title style</a:t>
            </a:r>
          </a:p>
        </p:txBody>
      </p:sp>
      <p:sp>
        <p:nvSpPr>
          <p:cNvPr id="9" name="Text Placeholder 3"/>
          <p:cNvSpPr>
            <a:spLocks noGrp="1"/>
          </p:cNvSpPr>
          <p:nvPr>
            <p:ph type="body" sz="half" idx="2"/>
          </p:nvPr>
        </p:nvSpPr>
        <p:spPr>
          <a:xfrm>
            <a:off x="836612" y="2587628"/>
            <a:ext cx="4116388" cy="30063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Footer Placeholder 23"/>
          <p:cNvSpPr>
            <a:spLocks noGrp="1"/>
          </p:cNvSpPr>
          <p:nvPr>
            <p:ph type="ftr" sz="quarter" idx="1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Tree>
    <p:extLst>
      <p:ext uri="{BB962C8B-B14F-4D97-AF65-F5344CB8AC3E}">
        <p14:creationId xmlns:p14="http://schemas.microsoft.com/office/powerpoint/2010/main" val="393026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1602" y="1006663"/>
            <a:ext cx="6172201" cy="45873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1" name="Title 1"/>
          <p:cNvSpPr>
            <a:spLocks noGrp="1"/>
          </p:cNvSpPr>
          <p:nvPr>
            <p:ph type="title"/>
          </p:nvPr>
        </p:nvSpPr>
        <p:spPr>
          <a:xfrm>
            <a:off x="836612" y="1591186"/>
            <a:ext cx="4116388" cy="858100"/>
          </a:xfrm>
        </p:spPr>
        <p:txBody>
          <a:bodyPr anchor="b"/>
          <a:lstStyle>
            <a:lvl1pPr>
              <a:defRPr sz="3200"/>
            </a:lvl1pPr>
          </a:lstStyle>
          <a:p>
            <a:r>
              <a:rPr lang="en-US" dirty="0"/>
              <a:t>Click to edit Master title style</a:t>
            </a:r>
          </a:p>
        </p:txBody>
      </p:sp>
      <p:sp>
        <p:nvSpPr>
          <p:cNvPr id="14" name="Text Placeholder 3"/>
          <p:cNvSpPr>
            <a:spLocks noGrp="1"/>
          </p:cNvSpPr>
          <p:nvPr>
            <p:ph type="body" sz="half" idx="2"/>
          </p:nvPr>
        </p:nvSpPr>
        <p:spPr>
          <a:xfrm>
            <a:off x="836612" y="2587628"/>
            <a:ext cx="4116388" cy="30063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5" name="Footer Placeholder 23"/>
          <p:cNvSpPr>
            <a:spLocks noGrp="1"/>
          </p:cNvSpPr>
          <p:nvPr>
            <p:ph type="ftr" sz="quarter" idx="1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Tree>
    <p:extLst>
      <p:ext uri="{BB962C8B-B14F-4D97-AF65-F5344CB8AC3E}">
        <p14:creationId xmlns:p14="http://schemas.microsoft.com/office/powerpoint/2010/main" val="2078943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838201" y="2439645"/>
            <a:ext cx="10515599" cy="24084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23"/>
          <p:cNvSpPr>
            <a:spLocks noGrp="1"/>
          </p:cNvSpPr>
          <p:nvPr>
            <p:ph type="ftr" sz="quarter" idx="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
        <p:nvSpPr>
          <p:cNvPr id="10" name="Title Placeholder 1"/>
          <p:cNvSpPr>
            <a:spLocks noGrp="1"/>
          </p:cNvSpPr>
          <p:nvPr>
            <p:ph type="title"/>
          </p:nvPr>
        </p:nvSpPr>
        <p:spPr>
          <a:xfrm>
            <a:off x="838201" y="1470395"/>
            <a:ext cx="10515600" cy="562965"/>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5283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userDrawn="1"/>
        </p:nvSpPr>
        <p:spPr>
          <a:xfrm>
            <a:off x="0" y="3"/>
            <a:ext cx="12192000" cy="58026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79D97"/>
              </a:solidFill>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2011" y="3639671"/>
            <a:ext cx="4337212" cy="2162974"/>
          </a:xfrm>
          <a:prstGeom prst="rect">
            <a:avLst/>
          </a:prstGeom>
        </p:spPr>
      </p:pic>
      <p:sp>
        <p:nvSpPr>
          <p:cNvPr id="2" name="Vertical Title 1"/>
          <p:cNvSpPr>
            <a:spLocks noGrp="1"/>
          </p:cNvSpPr>
          <p:nvPr>
            <p:ph type="title" orient="vert"/>
          </p:nvPr>
        </p:nvSpPr>
        <p:spPr>
          <a:xfrm>
            <a:off x="8724900" y="365128"/>
            <a:ext cx="2628900" cy="52288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8"/>
            <a:ext cx="7734300" cy="5228851"/>
          </a:xfrm>
        </p:spPr>
        <p:txBody>
          <a:bodyPr vert="eaVert"/>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5997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p:cNvSpPr/>
          <p:nvPr userDrawn="1"/>
        </p:nvSpPr>
        <p:spPr>
          <a:xfrm>
            <a:off x="2" y="20998"/>
            <a:ext cx="12207241" cy="68732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3583117" y="5936975"/>
            <a:ext cx="5041002" cy="400110"/>
          </a:xfrm>
          <a:prstGeom prst="rect">
            <a:avLst/>
          </a:prstGeom>
        </p:spPr>
        <p:txBody>
          <a:bodyPr wrap="square">
            <a:spAutoFit/>
          </a:bodyPr>
          <a:lstStyle/>
          <a:p>
            <a:pPr algn="ctr"/>
            <a:r>
              <a:rPr lang="ro-RO" sz="1000" b="0" i="0" kern="1200" dirty="0">
                <a:solidFill>
                  <a:srgbClr val="71A6A1"/>
                </a:solidFill>
                <a:effectLst/>
                <a:latin typeface="Franklin Gothic Book" panose="020B0503020102020204" pitchFamily="34" charset="0"/>
                <a:ea typeface="+mn-ea"/>
                <a:cs typeface="+mn-cs"/>
              </a:rPr>
              <a:t>Le programme BIOPAMA est une initiative du Groupe des Etats ACP financée par le 11è Fonds européen de développement de l'Union européenne.</a:t>
            </a:r>
            <a:endParaRPr lang="en-US" sz="1000" dirty="0">
              <a:solidFill>
                <a:srgbClr val="71A6A1"/>
              </a:solidFill>
              <a:latin typeface="Franklin Gothic Book" panose="020B0503020102020204" pitchFamily="34" charset="0"/>
              <a:ea typeface="Franklin Gothic Book" charset="0"/>
              <a:cs typeface="Franklin Gothic Book" charset="0"/>
            </a:endParaRPr>
          </a:p>
        </p:txBody>
      </p:sp>
      <p:pic>
        <p:nvPicPr>
          <p:cNvPr id="3" name="Picture 2">
            <a:extLst>
              <a:ext uri="{FF2B5EF4-FFF2-40B4-BE49-F238E27FC236}">
                <a16:creationId xmlns:a16="http://schemas.microsoft.com/office/drawing/2014/main" id="{22464E47-B260-024F-A6DC-E85ED8ABA70A}"/>
              </a:ext>
            </a:extLst>
          </p:cNvPr>
          <p:cNvPicPr>
            <a:picLocks noChangeAspect="1"/>
          </p:cNvPicPr>
          <p:nvPr userDrawn="1"/>
        </p:nvPicPr>
        <p:blipFill>
          <a:blip r:embed="rId2"/>
          <a:stretch>
            <a:fillRect/>
          </a:stretch>
        </p:blipFill>
        <p:spPr>
          <a:xfrm>
            <a:off x="3041650" y="2260600"/>
            <a:ext cx="6122015" cy="1327150"/>
          </a:xfrm>
          <a:prstGeom prst="rect">
            <a:avLst/>
          </a:prstGeom>
        </p:spPr>
      </p:pic>
      <p:pic>
        <p:nvPicPr>
          <p:cNvPr id="8" name="Picture 7">
            <a:extLst>
              <a:ext uri="{FF2B5EF4-FFF2-40B4-BE49-F238E27FC236}">
                <a16:creationId xmlns:a16="http://schemas.microsoft.com/office/drawing/2014/main" id="{4083E2A0-3D99-5E4D-B434-0EAF0AE46708}"/>
              </a:ext>
            </a:extLst>
          </p:cNvPr>
          <p:cNvPicPr>
            <a:picLocks noChangeAspect="1"/>
          </p:cNvPicPr>
          <p:nvPr userDrawn="1"/>
        </p:nvPicPr>
        <p:blipFill>
          <a:blip r:embed="rId3"/>
          <a:stretch>
            <a:fillRect/>
          </a:stretch>
        </p:blipFill>
        <p:spPr>
          <a:xfrm>
            <a:off x="4583553" y="4425521"/>
            <a:ext cx="3038206" cy="854220"/>
          </a:xfrm>
          <a:prstGeom prst="rect">
            <a:avLst/>
          </a:prstGeom>
        </p:spPr>
      </p:pic>
      <p:pic>
        <p:nvPicPr>
          <p:cNvPr id="4" name="Picture 3">
            <a:extLst>
              <a:ext uri="{FF2B5EF4-FFF2-40B4-BE49-F238E27FC236}">
                <a16:creationId xmlns:a16="http://schemas.microsoft.com/office/drawing/2014/main" id="{CB01950D-1A6E-AC4E-BA29-291F9F725E29}"/>
              </a:ext>
            </a:extLst>
          </p:cNvPr>
          <p:cNvPicPr>
            <a:picLocks noChangeAspect="1"/>
          </p:cNvPicPr>
          <p:nvPr userDrawn="1"/>
        </p:nvPicPr>
        <p:blipFill>
          <a:blip r:embed="rId4"/>
          <a:stretch>
            <a:fillRect/>
          </a:stretch>
        </p:blipFill>
        <p:spPr>
          <a:xfrm>
            <a:off x="4421873" y="5445175"/>
            <a:ext cx="3361566" cy="326366"/>
          </a:xfrm>
          <a:prstGeom prst="rect">
            <a:avLst/>
          </a:prstGeom>
        </p:spPr>
      </p:pic>
    </p:spTree>
    <p:extLst>
      <p:ext uri="{BB962C8B-B14F-4D97-AF65-F5344CB8AC3E}">
        <p14:creationId xmlns:p14="http://schemas.microsoft.com/office/powerpoint/2010/main" val="26556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Date Placeholder 6"/>
          <p:cNvSpPr>
            <a:spLocks noGrp="1"/>
          </p:cNvSpPr>
          <p:nvPr>
            <p:ph type="dt" sz="half" idx="10"/>
          </p:nvPr>
        </p:nvSpPr>
        <p:spPr>
          <a:xfrm>
            <a:off x="838201" y="10676893"/>
            <a:ext cx="2743200" cy="365125"/>
          </a:xfrm>
          <a:prstGeom prst="rect">
            <a:avLst/>
          </a:prstGeom>
        </p:spPr>
        <p:txBody>
          <a:bodyPr/>
          <a:lstStyle/>
          <a:p>
            <a:fld id="{EEAE0620-6311-40F3-ADCE-7669C40B015C}" type="datetime1">
              <a:rPr lang="ro-RO" smtClean="0"/>
              <a:t>03.03.2022</a:t>
            </a:fld>
            <a:endParaRPr lang="en-US"/>
          </a:p>
        </p:txBody>
      </p:sp>
      <p:sp>
        <p:nvSpPr>
          <p:cNvPr id="9" name="Slide Number Placeholder 8"/>
          <p:cNvSpPr>
            <a:spLocks noGrp="1"/>
          </p:cNvSpPr>
          <p:nvPr>
            <p:ph type="sldNum" sz="quarter" idx="12"/>
          </p:nvPr>
        </p:nvSpPr>
        <p:spPr/>
        <p:txBody>
          <a:bodyPr/>
          <a:lstStyle/>
          <a:p>
            <a:fld id="{8E6E1215-9133-0E48-AF1B-6BA022E5FB71}" type="slidenum">
              <a:rPr lang="en-US" smtClean="0"/>
              <a:t>‹#›</a:t>
            </a:fld>
            <a:endParaRPr lang="en-US"/>
          </a:p>
        </p:txBody>
      </p:sp>
      <p:sp>
        <p:nvSpPr>
          <p:cNvPr id="6" name="Title Placeholder 1"/>
          <p:cNvSpPr>
            <a:spLocks noGrp="1"/>
          </p:cNvSpPr>
          <p:nvPr>
            <p:ph type="title"/>
          </p:nvPr>
        </p:nvSpPr>
        <p:spPr>
          <a:xfrm>
            <a:off x="838201" y="1470395"/>
            <a:ext cx="10515600" cy="562965"/>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p:cNvSpPr>
            <a:spLocks noGrp="1"/>
          </p:cNvSpPr>
          <p:nvPr>
            <p:ph idx="1"/>
          </p:nvPr>
        </p:nvSpPr>
        <p:spPr>
          <a:xfrm>
            <a:off x="838201" y="2439645"/>
            <a:ext cx="10515600" cy="240849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23"/>
          <p:cNvSpPr>
            <a:spLocks noGrp="1"/>
          </p:cNvSpPr>
          <p:nvPr>
            <p:ph type="ftr" sz="quarter" idx="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Tree>
    <p:extLst>
      <p:ext uri="{BB962C8B-B14F-4D97-AF65-F5344CB8AC3E}">
        <p14:creationId xmlns:p14="http://schemas.microsoft.com/office/powerpoint/2010/main" val="63255450"/>
      </p:ext>
    </p:extLst>
  </p:cSld>
  <p:clrMapOvr>
    <a:masterClrMapping/>
  </p:clrMapOvr>
</p:sldLayout>
</file>

<file path=ppt/slideLayouts/slideLayout3.xml><?xml version="1.0" encoding="utf-8"?>
<p:sldLayout xmlns:p="http://schemas.openxmlformats.org/presentationml/2006/main" xmlns:a="http://schemas.openxmlformats.org/drawingml/2006/main" xmlns:r="http://schemas.openxmlformats.org/officeDocument/2006/relationships" preserve="1" userDrawn="1">
  <p:cSld name="1_Title and Content">
    <p:spTree>
      <p:nvGrpSpPr>
        <p:cNvPr id="1" name=""/>
        <p:cNvGrpSpPr/>
        <p:nvPr/>
      </p:nvGrpSpPr>
      <p:grpSpPr>
        <a:xfrm>
          <a:off x="0" y="0"/>
          <a:ext cx="0" cy="0"/>
          <a:chOff x="0" y="0"/>
          <a:chExt cx="0" cy="0"/>
        </a:xfrm>
      </p:grpSpPr>
      <p:sp>
        <p:nvSpPr>
          <p:cNvPr id="10" name="Rectangle 9"/>
          <p:cNvSpPr/>
          <p:nvPr userDrawn="1"/>
        </p:nvSpPr>
        <p:spPr>
          <a:xfrm>
            <a:off x="15241" y="3811"/>
            <a:ext cx="12192000" cy="6858000"/>
          </a:xfrm>
          <a:prstGeom prst="rect">
            <a:avLst/>
          </a:prstGeom>
          <a:solidFill>
            <a:srgbClr val="90C14E"/>
          </a:solidFill>
          <a:ln>
            <a:solidFill>
              <a:srgbClr val="90C1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rgbClr val="679D97"/>
              </a:solidFill>
            </a:endParaRPr>
          </a:p>
        </p:txBody>
      </p:sp>
      <p:sp>
        <p:nvSpPr>
          <p:cNvPr id="16" name="Footer Placeholder 23"/>
          <p:cNvSpPr>
            <a:spLocks noGrp="1"/>
          </p:cNvSpPr>
          <p:nvPr>
            <p:ph idx="3" sz="quarter" type="ftr"/>
          </p:nvPr>
        </p:nvSpPr>
        <p:spPr>
          <a:xfrm>
            <a:off x="826771" y="508397"/>
            <a:ext cx="4114800" cy="365125"/>
          </a:xfrm>
          <a:prstGeom prst="rect">
            <a:avLst/>
          </a:prstGeom>
        </p:spPr>
        <p:txBody>
          <a:bodyPr anchor="ctr" bIns="45720" lIns="91440" rIns="91440" rtlCol="0" tIns="45720" vert="horz"/>
          <a:lstStyle>
            <a:lvl1pPr algn="l">
              <a:defRPr b="0" sz="1400">
                <a:solidFill>
                  <a:schemeClr val="bg1"/>
                </a:solidFill>
                <a:latin charset="0" typeface="Franklin Gothic Demi"/>
                <a:ea charset="0" typeface="Franklin Gothic Demi"/>
                <a:cs charset="0" typeface="Franklin Gothic Demi"/>
              </a:defRPr>
            </a:lvl1pPr>
          </a:lstStyle>
          <a:p>
            <a:r>
              <a:rPr lang="en-US"/>
              <a:t>BIOPAMA PPT Template</a:t>
            </a:r>
            <a:endParaRPr dirty="0" lang="en-US"/>
          </a:p>
        </p:txBody>
      </p:sp>
      <p:sp>
        <p:nvSpPr>
          <p:cNvPr id="7" name="Date Placeholder 6"/>
          <p:cNvSpPr>
            <a:spLocks noGrp="1"/>
          </p:cNvSpPr>
          <p:nvPr>
            <p:ph idx="10" sz="half" type="dt"/>
          </p:nvPr>
        </p:nvSpPr>
        <p:spPr>
          <a:xfrm>
            <a:off x="838201" y="10676893"/>
            <a:ext cx="2743200" cy="365125"/>
          </a:xfrm>
          <a:prstGeom prst="rect">
            <a:avLst/>
          </a:prstGeom>
        </p:spPr>
        <p:txBody>
          <a:bodyPr/>
          <a:lstStyle/>
          <a:p>
            <a:fld id="{15BA75AA-2165-41F1-9C20-0A222A46F366}" type="datetime1">
              <a:rPr lang="ro-RO" smtClean="0"/>
              <a:t>03.03.2022</a:t>
            </a:fld>
            <a:endParaRPr lang="en-US"/>
          </a:p>
        </p:txBody>
      </p:sp>
      <p:sp>
        <p:nvSpPr>
          <p:cNvPr id="9" name="Slide Number Placeholder 8"/>
          <p:cNvSpPr>
            <a:spLocks noGrp="1"/>
          </p:cNvSpPr>
          <p:nvPr>
            <p:ph idx="12" sz="quarter" type="sldNum"/>
          </p:nvPr>
        </p:nvSpPr>
        <p:spPr/>
        <p:txBody>
          <a:bodyPr/>
          <a:lstStyle/>
          <a:p>
            <a:fld id="{8E6E1215-9133-0E48-AF1B-6BA022E5FB71}" type="slidenum">
              <a:rPr lang="en-US" smtClean="0"/>
              <a:t>‹#›</a:t>
            </a:fld>
            <a:endParaRPr lang="en-US"/>
          </a:p>
        </p:txBody>
      </p:sp>
      <p:sp>
        <p:nvSpPr>
          <p:cNvPr id="11" name="Rectangle 10"/>
          <p:cNvSpPr/>
          <p:nvPr userDrawn="1"/>
        </p:nvSpPr>
        <p:spPr>
          <a:xfrm>
            <a:off x="11433" y="5781612"/>
            <a:ext cx="12207241" cy="11030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15" name="Slide Number Placeholder 3"/>
          <p:cNvSpPr txBox="1">
            <a:spLocks/>
          </p:cNvSpPr>
          <p:nvPr userDrawn="1"/>
        </p:nvSpPr>
        <p:spPr>
          <a:xfrm>
            <a:off x="205740" y="441149"/>
            <a:ext cx="895350" cy="365124"/>
          </a:xfrm>
          <a:prstGeom prst="rect">
            <a:avLst/>
          </a:prstGeom>
        </p:spPr>
        <p:txBody>
          <a:bodyPr anchor="ctr" bIns="45720" lIns="91440" rIns="91440" rtlCol="0" tIns="45720" vert="horz"/>
          <a:lstStyle>
            <a:defPPr>
              <a:defRPr lang="en-US"/>
            </a:defPPr>
            <a:lvl1pPr algn="r" defTabSz="914400" eaLnBrk="1" hangingPunct="1" latinLnBrk="0" marL="0" rtl="0">
              <a:defRPr b="1" kern="1200" sz="4000">
                <a:solidFill>
                  <a:schemeClr val="bg1"/>
                </a:solidFill>
                <a:latin charset="0" typeface="Franklin Gothic Book"/>
                <a:ea charset="0" typeface="Franklin Gothic Book"/>
                <a:cs charset="0" typeface="Franklin Gothic Book"/>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dirty="0" lang="en-US"/>
          </a:p>
        </p:txBody>
      </p:sp>
      <p:sp>
        <p:nvSpPr>
          <p:cNvPr id="13" name="Title Placeholder 1"/>
          <p:cNvSpPr>
            <a:spLocks noGrp="1"/>
          </p:cNvSpPr>
          <p:nvPr>
            <p:ph type="title"/>
          </p:nvPr>
        </p:nvSpPr>
        <p:spPr>
          <a:xfrm>
            <a:off x="826771" y="1470395"/>
            <a:ext cx="10515600" cy="562965"/>
          </a:xfrm>
          <a:prstGeom prst="rect">
            <a:avLst/>
          </a:prstGeom>
        </p:spPr>
        <p:txBody>
          <a:bodyPr anchor="ctr" bIns="45720" lIns="91440" rIns="91440" rtlCol="0" tIns="45720" vert="horz">
            <a:normAutofit/>
          </a:bodyPr>
          <a:lstStyle>
            <a:lvl1pPr>
              <a:defRPr>
                <a:solidFill>
                  <a:schemeClr val="bg1"/>
                </a:solidFill>
              </a:defRPr>
            </a:lvl1pPr>
          </a:lstStyle>
          <a:p>
            <a:r>
              <a:rPr dirty="0" lang="en-US"/>
              <a:t>Click to edit Master title style</a:t>
            </a:r>
          </a:p>
        </p:txBody>
      </p:sp>
      <p:sp>
        <p:nvSpPr>
          <p:cNvPr id="14" name="Text Placeholder 2"/>
          <p:cNvSpPr>
            <a:spLocks noGrp="1"/>
          </p:cNvSpPr>
          <p:nvPr>
            <p:ph idx="1"/>
          </p:nvPr>
        </p:nvSpPr>
        <p:spPr>
          <a:xfrm>
            <a:off x="826771" y="2439645"/>
            <a:ext cx="10515600" cy="2408493"/>
          </a:xfrm>
          <a:prstGeom prst="rect">
            <a:avLst/>
          </a:prstGeom>
        </p:spPr>
        <p:txBody>
          <a:bodyPr bIns="45720" lIns="91440" rIns="91440" rtlCol="0" tIns="45720" vert="horz">
            <a:norm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dirty="0" lang="en-US"/>
              <a:t>Click to edit Master text styles</a:t>
            </a:r>
          </a:p>
          <a:p>
            <a:pPr lvl="1"/>
            <a:r>
              <a:rPr dirty="0" lang="en-US"/>
              <a:t>Second level</a:t>
            </a:r>
          </a:p>
          <a:p>
            <a:pPr lvl="2"/>
            <a:r>
              <a:rPr dirty="0" lang="en-US"/>
              <a:t>Third level</a:t>
            </a:r>
          </a:p>
          <a:p>
            <a:pPr lvl="3"/>
            <a:r>
              <a:rPr dirty="0" lang="en-US"/>
              <a:t>Fourth level</a:t>
            </a:r>
          </a:p>
          <a:p>
            <a:pPr lvl="4"/>
            <a:r>
              <a:rPr dirty="0" lang="en-US"/>
              <a:t>Fifth level</a:t>
            </a:r>
          </a:p>
        </p:txBody>
      </p:sp>
      <p:pic>
        <p:nvPicPr>
          <p:cNvPr id="20" name="Picture 19"/>
          <p:cNvPicPr>
            <a:picLocks noChangeAspect="1"/>
          </p:cNvPicPr>
          <p:nvPr userDrawn="1"/>
        </p:nvPicPr>
        <p:blipFill rotWithShape="1">
          <a:blip r:embed="rId2">
            <a:extLst>
              <a:ext uri="{28A0092B-C50C-407E-A947-70E740481C1C}">
                <a14:useLocalDpi xmlns:a14="http://schemas.microsoft.com/office/drawing/2010/main" val="0"/>
              </a:ext>
            </a:extLst>
          </a:blip>
          <a:srcRect b="-5459" r="9" t="-29520"/>
          <a:stretch/>
        </p:blipFill>
        <p:spPr>
          <a:xfrm>
            <a:off x="-5255" y="1038061"/>
            <a:ext cx="1839310" cy="46634"/>
          </a:xfrm>
          <a:prstGeom prst="rect">
            <a:avLst/>
          </a:prstGeom>
        </p:spPr>
      </p:pic>
      <p:pic>
        <p:nvPicPr>
          <p:cNvPr id="17" name="Picture 16">
            <a:extLst>
              <a:ext uri="{FF2B5EF4-FFF2-40B4-BE49-F238E27FC236}">
                <a16:creationId xmlns:a16="http://schemas.microsoft.com/office/drawing/2014/main" id="{C8894E86-E3C1-8248-B8EE-6B5F8B37C4C1}"/>
              </a:ext>
            </a:extLst>
          </p:cNvPr>
          <p:cNvPicPr>
            <a:picLocks noChangeAspect="1"/>
          </p:cNvPicPr>
          <p:nvPr userDrawn="1"/>
        </p:nvPicPr>
        <p:blipFill>
          <a:blip r:embed="rId3"/>
          <a:stretch>
            <a:fillRect/>
          </a:stretch>
        </p:blipFill>
        <p:spPr>
          <a:xfrm>
            <a:off x="9448800" y="6162464"/>
            <a:ext cx="2197100" cy="47629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205122" cy="5837129"/>
          </a:xfrm>
          <a:prstGeom prst="rect">
            <a:avLst/>
          </a:prstGeom>
        </p:spPr>
      </p:pic>
      <p:sp>
        <p:nvSpPr>
          <p:cNvPr id="2" name="Title 1"/>
          <p:cNvSpPr>
            <a:spLocks noGrp="1"/>
          </p:cNvSpPr>
          <p:nvPr>
            <p:ph type="title"/>
          </p:nvPr>
        </p:nvSpPr>
        <p:spPr>
          <a:xfrm>
            <a:off x="2457450" y="1726705"/>
            <a:ext cx="7429502" cy="1988047"/>
          </a:xfrm>
        </p:spPr>
        <p:txBody>
          <a:bodyPr anchor="b">
            <a:normAutofit/>
          </a:bodyPr>
          <a:lstStyle>
            <a:lvl1pPr algn="ctr">
              <a:defRPr sz="4800">
                <a:solidFill>
                  <a:srgbClr val="A35B28"/>
                </a:solidFill>
              </a:defRPr>
            </a:lvl1pPr>
          </a:lstStyle>
          <a:p>
            <a:r>
              <a:rPr lang="en-US" dirty="0"/>
              <a:t>Click to edit Master title style</a:t>
            </a:r>
          </a:p>
        </p:txBody>
      </p:sp>
      <p:sp>
        <p:nvSpPr>
          <p:cNvPr id="3" name="Text Placeholder 2"/>
          <p:cNvSpPr>
            <a:spLocks noGrp="1"/>
          </p:cNvSpPr>
          <p:nvPr>
            <p:ph type="body" idx="1"/>
          </p:nvPr>
        </p:nvSpPr>
        <p:spPr>
          <a:xfrm>
            <a:off x="2457450" y="3752850"/>
            <a:ext cx="7429502" cy="1459546"/>
          </a:xfrm>
        </p:spPr>
        <p:txBody>
          <a:bodyPr/>
          <a:lstStyle>
            <a:lvl1pPr marL="0" indent="0" algn="ctr">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838201" y="10676893"/>
            <a:ext cx="2743200" cy="365125"/>
          </a:xfrm>
          <a:prstGeom prst="rect">
            <a:avLst/>
          </a:prstGeom>
        </p:spPr>
        <p:txBody>
          <a:bodyPr/>
          <a:lstStyle/>
          <a:p>
            <a:fld id="{45836DB3-E689-41ED-B388-1E5DF12EB456}" type="datetime1">
              <a:rPr lang="ro-RO" smtClean="0"/>
              <a:t>03.03.2022</a:t>
            </a:fld>
            <a:endParaRPr lang="en-US"/>
          </a:p>
        </p:txBody>
      </p:sp>
      <p:sp>
        <p:nvSpPr>
          <p:cNvPr id="9" name="Slide Number Placeholder 8"/>
          <p:cNvSpPr>
            <a:spLocks noGrp="1"/>
          </p:cNvSpPr>
          <p:nvPr>
            <p:ph type="sldNum" sz="quarter" idx="12"/>
          </p:nvPr>
        </p:nvSpPr>
        <p:spPr/>
        <p:txBody>
          <a:bodyPr/>
          <a:lstStyle/>
          <a:p>
            <a:fld id="{8E6E1215-9133-0E48-AF1B-6BA022E5FB71}" type="slidenum">
              <a:rPr lang="en-US" smtClean="0"/>
              <a:t>‹#›</a:t>
            </a:fld>
            <a:endParaRPr lang="en-US"/>
          </a:p>
        </p:txBody>
      </p:sp>
      <p:cxnSp>
        <p:nvCxnSpPr>
          <p:cNvPr id="12" name="Straight Connector 11"/>
          <p:cNvCxnSpPr/>
          <p:nvPr userDrawn="1"/>
        </p:nvCxnSpPr>
        <p:spPr>
          <a:xfrm>
            <a:off x="0" y="5837128"/>
            <a:ext cx="1220512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94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1" name="Picture Placeholder 19"/>
          <p:cNvSpPr>
            <a:spLocks noGrp="1"/>
          </p:cNvSpPr>
          <p:nvPr>
            <p:ph type="pic" sz="quarter" idx="13"/>
          </p:nvPr>
        </p:nvSpPr>
        <p:spPr>
          <a:xfrm>
            <a:off x="0" y="3"/>
            <a:ext cx="12192000" cy="5777345"/>
          </a:xfrm>
        </p:spPr>
        <p:txBody>
          <a:bodyPr/>
          <a:lstStyle/>
          <a:p>
            <a:endParaRPr lang="en-US"/>
          </a:p>
        </p:txBody>
      </p:sp>
      <p:sp>
        <p:nvSpPr>
          <p:cNvPr id="8" name="Rectangle 7">
            <a:extLst>
              <a:ext uri="{FF2B5EF4-FFF2-40B4-BE49-F238E27FC236}">
                <a16:creationId xmlns:a16="http://schemas.microsoft.com/office/drawing/2014/main" id="{155A17F9-AB41-9B44-929B-B8707812EBBB}"/>
              </a:ext>
            </a:extLst>
          </p:cNvPr>
          <p:cNvSpPr/>
          <p:nvPr userDrawn="1"/>
        </p:nvSpPr>
        <p:spPr>
          <a:xfrm>
            <a:off x="2" y="2133601"/>
            <a:ext cx="9321801" cy="2044700"/>
          </a:xfrm>
          <a:prstGeom prst="rect">
            <a:avLst/>
          </a:prstGeom>
          <a:solidFill>
            <a:srgbClr val="90C14E">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2" name="Title 1"/>
          <p:cNvSpPr>
            <a:spLocks noGrp="1"/>
          </p:cNvSpPr>
          <p:nvPr>
            <p:ph type="title"/>
          </p:nvPr>
        </p:nvSpPr>
        <p:spPr>
          <a:xfrm>
            <a:off x="838203" y="2454656"/>
            <a:ext cx="9438377" cy="868032"/>
          </a:xfrm>
        </p:spPr>
        <p:txBody>
          <a:bodyPr anchor="b">
            <a:normAutofit/>
          </a:bodyPr>
          <a:lstStyle>
            <a:lvl1pPr algn="l">
              <a:defRPr sz="2800">
                <a:solidFill>
                  <a:schemeClr val="bg1"/>
                </a:solidFill>
              </a:defRPr>
            </a:lvl1pPr>
          </a:lstStyle>
          <a:p>
            <a:r>
              <a:rPr lang="en-US" dirty="0"/>
              <a:t>Click to edit Master title style</a:t>
            </a:r>
          </a:p>
        </p:txBody>
      </p:sp>
      <p:sp>
        <p:nvSpPr>
          <p:cNvPr id="7" name="Date Placeholder 6"/>
          <p:cNvSpPr>
            <a:spLocks noGrp="1"/>
          </p:cNvSpPr>
          <p:nvPr>
            <p:ph type="dt" sz="half" idx="10"/>
          </p:nvPr>
        </p:nvSpPr>
        <p:spPr>
          <a:xfrm>
            <a:off x="838201" y="10676893"/>
            <a:ext cx="2743200" cy="365125"/>
          </a:xfrm>
          <a:prstGeom prst="rect">
            <a:avLst/>
          </a:prstGeom>
        </p:spPr>
        <p:txBody>
          <a:bodyPr/>
          <a:lstStyle/>
          <a:p>
            <a:fld id="{9198C8D0-4FA3-4B38-A4F3-50398BE96A67}" type="datetime1">
              <a:rPr lang="ro-RO" smtClean="0"/>
              <a:t>03.03.2022</a:t>
            </a:fld>
            <a:endParaRPr lang="en-US"/>
          </a:p>
        </p:txBody>
      </p:sp>
      <p:sp>
        <p:nvSpPr>
          <p:cNvPr id="9" name="Slide Number Placeholder 8"/>
          <p:cNvSpPr>
            <a:spLocks noGrp="1"/>
          </p:cNvSpPr>
          <p:nvPr>
            <p:ph type="sldNum" sz="quarter" idx="12"/>
          </p:nvPr>
        </p:nvSpPr>
        <p:spPr/>
        <p:txBody>
          <a:bodyPr/>
          <a:lstStyle/>
          <a:p>
            <a:fld id="{8E6E1215-9133-0E48-AF1B-6BA022E5FB71}" type="slidenum">
              <a:rPr lang="en-US" smtClean="0"/>
              <a:t>‹#›</a:t>
            </a:fld>
            <a:endParaRPr lang="en-US"/>
          </a:p>
        </p:txBody>
      </p:sp>
      <p:sp>
        <p:nvSpPr>
          <p:cNvPr id="3" name="Text Placeholder 2"/>
          <p:cNvSpPr>
            <a:spLocks noGrp="1"/>
          </p:cNvSpPr>
          <p:nvPr>
            <p:ph type="body" idx="1"/>
          </p:nvPr>
        </p:nvSpPr>
        <p:spPr>
          <a:xfrm>
            <a:off x="838199" y="3322688"/>
            <a:ext cx="9438378" cy="439588"/>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1" y="2071459"/>
            <a:ext cx="5181600" cy="3548293"/>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1" y="2071459"/>
            <a:ext cx="5181600" cy="3548293"/>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a:xfrm>
            <a:off x="838201" y="10676893"/>
            <a:ext cx="2743200" cy="365125"/>
          </a:xfrm>
          <a:prstGeom prst="rect">
            <a:avLst/>
          </a:prstGeom>
        </p:spPr>
        <p:txBody>
          <a:bodyPr/>
          <a:lstStyle/>
          <a:p>
            <a:fld id="{FB056F17-3813-4268-9972-4BB50318179C}" type="datetime1">
              <a:rPr lang="ro-RO" smtClean="0"/>
              <a:t>03.03.2022</a:t>
            </a:fld>
            <a:endParaRPr lang="en-US"/>
          </a:p>
        </p:txBody>
      </p:sp>
      <p:sp>
        <p:nvSpPr>
          <p:cNvPr id="10" name="Slide Number Placeholder 9"/>
          <p:cNvSpPr>
            <a:spLocks noGrp="1"/>
          </p:cNvSpPr>
          <p:nvPr>
            <p:ph type="sldNum" sz="quarter" idx="12"/>
          </p:nvPr>
        </p:nvSpPr>
        <p:spPr/>
        <p:txBody>
          <a:bodyPr/>
          <a:lstStyle/>
          <a:p>
            <a:fld id="{8E6E1215-9133-0E48-AF1B-6BA022E5FB71}" type="slidenum">
              <a:rPr lang="en-US" smtClean="0"/>
              <a:t>‹#›</a:t>
            </a:fld>
            <a:endParaRPr lang="en-US"/>
          </a:p>
        </p:txBody>
      </p:sp>
      <p:sp>
        <p:nvSpPr>
          <p:cNvPr id="13" name="Footer Placeholder 23"/>
          <p:cNvSpPr>
            <a:spLocks noGrp="1"/>
          </p:cNvSpPr>
          <p:nvPr>
            <p:ph type="ftr" sz="quarter" idx="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
        <p:nvSpPr>
          <p:cNvPr id="15" name="Title Placeholder 1"/>
          <p:cNvSpPr>
            <a:spLocks noGrp="1"/>
          </p:cNvSpPr>
          <p:nvPr>
            <p:ph type="title"/>
          </p:nvPr>
        </p:nvSpPr>
        <p:spPr>
          <a:xfrm>
            <a:off x="838201" y="1470395"/>
            <a:ext cx="10515600" cy="562965"/>
          </a:xfrm>
          <a:prstGeom prst="rect">
            <a:avLst/>
          </a:prstGeom>
        </p:spPr>
        <p:txBody>
          <a:bodyPr vert="horz" lIns="91440" tIns="45720" rIns="91440" bIns="45720" rtlCol="0" anchor="ctr">
            <a:normAutofit/>
          </a:bodyPr>
          <a:lstStyle>
            <a:lvl1pPr>
              <a:defRPr>
                <a:solidFill>
                  <a:srgbClr val="A35B28"/>
                </a:solidFill>
              </a:defRPr>
            </a:lvl1pPr>
          </a:lstStyle>
          <a:p>
            <a:r>
              <a:rPr lang="en-US" dirty="0"/>
              <a:t>Click to edit Master title style</a:t>
            </a:r>
          </a:p>
        </p:txBody>
      </p:sp>
    </p:spTree>
    <p:extLst>
      <p:ext uri="{BB962C8B-B14F-4D97-AF65-F5344CB8AC3E}">
        <p14:creationId xmlns:p14="http://schemas.microsoft.com/office/powerpoint/2010/main" val="659339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3" y="2033357"/>
            <a:ext cx="5157787" cy="823912"/>
          </a:xfrm>
        </p:spPr>
        <p:txBody>
          <a:bodyPr anchor="b"/>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8203" y="2857272"/>
            <a:ext cx="5157787" cy="2923045"/>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0612" y="2033357"/>
            <a:ext cx="5183188" cy="823912"/>
          </a:xfrm>
        </p:spPr>
        <p:txBody>
          <a:bodyPr anchor="b"/>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612" y="2857272"/>
            <a:ext cx="5183188" cy="2923045"/>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p:cNvSpPr>
            <a:spLocks noGrp="1"/>
          </p:cNvSpPr>
          <p:nvPr>
            <p:ph type="dt" sz="half" idx="10"/>
          </p:nvPr>
        </p:nvSpPr>
        <p:spPr>
          <a:xfrm>
            <a:off x="838201" y="10676893"/>
            <a:ext cx="2743200" cy="365125"/>
          </a:xfrm>
          <a:prstGeom prst="rect">
            <a:avLst/>
          </a:prstGeom>
        </p:spPr>
        <p:txBody>
          <a:bodyPr/>
          <a:lstStyle/>
          <a:p>
            <a:fld id="{588278C7-83CC-419B-A20A-2DB6525EDAD4}" type="datetime1">
              <a:rPr lang="ro-RO" smtClean="0"/>
              <a:t>03.03.2022</a:t>
            </a:fld>
            <a:endParaRPr lang="en-US"/>
          </a:p>
        </p:txBody>
      </p:sp>
      <p:sp>
        <p:nvSpPr>
          <p:cNvPr id="13" name="Slide Number Placeholder 12"/>
          <p:cNvSpPr>
            <a:spLocks noGrp="1"/>
          </p:cNvSpPr>
          <p:nvPr>
            <p:ph type="sldNum" sz="quarter" idx="12"/>
          </p:nvPr>
        </p:nvSpPr>
        <p:spPr/>
        <p:txBody>
          <a:bodyPr/>
          <a:lstStyle/>
          <a:p>
            <a:fld id="{8E6E1215-9133-0E48-AF1B-6BA022E5FB71}" type="slidenum">
              <a:rPr lang="en-US" smtClean="0"/>
              <a:t>‹#›</a:t>
            </a:fld>
            <a:endParaRPr lang="en-US"/>
          </a:p>
        </p:txBody>
      </p:sp>
      <p:sp>
        <p:nvSpPr>
          <p:cNvPr id="18" name="Footer Placeholder 23"/>
          <p:cNvSpPr>
            <a:spLocks noGrp="1"/>
          </p:cNvSpPr>
          <p:nvPr>
            <p:ph type="ftr" sz="quarter" idx="1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
        <p:nvSpPr>
          <p:cNvPr id="12" name="Title Placeholder 1"/>
          <p:cNvSpPr>
            <a:spLocks noGrp="1"/>
          </p:cNvSpPr>
          <p:nvPr>
            <p:ph type="title"/>
          </p:nvPr>
        </p:nvSpPr>
        <p:spPr>
          <a:xfrm>
            <a:off x="838201" y="1470395"/>
            <a:ext cx="10515600" cy="562965"/>
          </a:xfrm>
          <a:prstGeom prst="rect">
            <a:avLst/>
          </a:prstGeom>
        </p:spPr>
        <p:txBody>
          <a:bodyPr vert="horz" lIns="91440" tIns="45720" rIns="91440" bIns="45720" rtlCol="0" anchor="ctr">
            <a:normAutofit/>
          </a:bodyPr>
          <a:lstStyle>
            <a:lvl1pPr>
              <a:defRPr>
                <a:solidFill>
                  <a:srgbClr val="A35B28"/>
                </a:solidFill>
              </a:defRPr>
            </a:lvl1pPr>
          </a:lstStyle>
          <a:p>
            <a:r>
              <a:rPr lang="en-US" dirty="0"/>
              <a:t>Click to edit Master title style</a:t>
            </a:r>
          </a:p>
        </p:txBody>
      </p:sp>
    </p:spTree>
    <p:extLst>
      <p:ext uri="{BB962C8B-B14F-4D97-AF65-F5344CB8AC3E}">
        <p14:creationId xmlns:p14="http://schemas.microsoft.com/office/powerpoint/2010/main" val="500299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838201" y="10676893"/>
            <a:ext cx="2743200" cy="365125"/>
          </a:xfrm>
          <a:prstGeom prst="rect">
            <a:avLst/>
          </a:prstGeom>
        </p:spPr>
        <p:txBody>
          <a:bodyPr/>
          <a:lstStyle/>
          <a:p>
            <a:fld id="{DC740586-9D83-4886-8E74-2CF0863EB7FE}" type="datetime1">
              <a:rPr lang="ro-RO" smtClean="0"/>
              <a:t>03.03.2022</a:t>
            </a:fld>
            <a:endParaRPr lang="en-US"/>
          </a:p>
        </p:txBody>
      </p:sp>
      <p:sp>
        <p:nvSpPr>
          <p:cNvPr id="8" name="Slide Number Placeholder 7"/>
          <p:cNvSpPr>
            <a:spLocks noGrp="1"/>
          </p:cNvSpPr>
          <p:nvPr>
            <p:ph type="sldNum" sz="quarter" idx="12"/>
          </p:nvPr>
        </p:nvSpPr>
        <p:spPr/>
        <p:txBody>
          <a:bodyPr/>
          <a:lstStyle/>
          <a:p>
            <a:fld id="{8E6E1215-9133-0E48-AF1B-6BA022E5FB71}" type="slidenum">
              <a:rPr lang="en-US" smtClean="0"/>
              <a:t>‹#›</a:t>
            </a:fld>
            <a:endParaRPr lang="en-US"/>
          </a:p>
        </p:txBody>
      </p:sp>
      <p:sp>
        <p:nvSpPr>
          <p:cNvPr id="9" name="Footer Placeholder 23"/>
          <p:cNvSpPr>
            <a:spLocks noGrp="1"/>
          </p:cNvSpPr>
          <p:nvPr>
            <p:ph type="ftr" sz="quarter" idx="3"/>
          </p:nvPr>
        </p:nvSpPr>
        <p:spPr>
          <a:xfrm>
            <a:off x="838201" y="508397"/>
            <a:ext cx="4114800" cy="365125"/>
          </a:xfrm>
          <a:prstGeom prst="rect">
            <a:avLst/>
          </a:prstGeom>
        </p:spPr>
        <p:txBody>
          <a:bodyPr vert="horz" lIns="91440" tIns="45720" rIns="91440" bIns="45720" rtlCol="0" anchor="ctr"/>
          <a:lstStyle>
            <a:lvl1pPr algn="l">
              <a:defRPr sz="1400" b="0">
                <a:solidFill>
                  <a:srgbClr val="90C14E"/>
                </a:solidFill>
                <a:latin typeface="Franklin Gothic Demi" charset="0"/>
                <a:ea typeface="Franklin Gothic Demi" charset="0"/>
                <a:cs typeface="Franklin Gothic Demi" charset="0"/>
              </a:defRPr>
            </a:lvl1pPr>
          </a:lstStyle>
          <a:p>
            <a:r>
              <a:rPr lang="en-US"/>
              <a:t>BIOPAMA PPT Template</a:t>
            </a:r>
            <a:endParaRPr lang="en-US" dirty="0"/>
          </a:p>
        </p:txBody>
      </p:sp>
      <p:sp>
        <p:nvSpPr>
          <p:cNvPr id="12" name="Title Placeholder 1"/>
          <p:cNvSpPr>
            <a:spLocks noGrp="1"/>
          </p:cNvSpPr>
          <p:nvPr>
            <p:ph type="title"/>
          </p:nvPr>
        </p:nvSpPr>
        <p:spPr>
          <a:xfrm>
            <a:off x="838201" y="1470395"/>
            <a:ext cx="10515600" cy="562965"/>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128596537"/>
      </p:ext>
    </p:extLst>
  </p:cSld>
  <p:clrMapOvr>
    <a:masterClrMapping/>
  </p:clrMapOvr>
</p:sldLayout>
</file>

<file path=ppt/slideLayouts/slideLayout9.xml><?xml version="1.0" encoding="utf-8"?>
<p:sldLayout xmlns:p="http://schemas.openxmlformats.org/presentationml/2006/main" xmlns:a="http://schemas.openxmlformats.org/drawingml/2006/main" xmlns:r="http://schemas.openxmlformats.org/officeDocument/2006/relationships" preserve="1" type="blank">
  <p:cSld name="Blank">
    <p:spTree>
      <p:nvGrpSpPr>
        <p:cNvPr id="1" name=""/>
        <p:cNvGrpSpPr/>
        <p:nvPr/>
      </p:nvGrpSpPr>
      <p:grpSpPr>
        <a:xfrm>
          <a:off x="0" y="0"/>
          <a:ext cx="0" cy="0"/>
          <a:chOff x="0" y="0"/>
          <a:chExt cx="0" cy="0"/>
        </a:xfrm>
      </p:grpSpPr>
      <p:sp>
        <p:nvSpPr>
          <p:cNvPr id="8" name="Rectangle 7"/>
          <p:cNvSpPr/>
          <p:nvPr userDrawn="1"/>
        </p:nvSpPr>
        <p:spPr>
          <a:xfrm>
            <a:off x="15241" y="3811"/>
            <a:ext cx="12192000" cy="6858000"/>
          </a:xfrm>
          <a:prstGeom prst="rect">
            <a:avLst/>
          </a:prstGeom>
          <a:solidFill>
            <a:srgbClr val="90C14E"/>
          </a:solidFill>
          <a:ln>
            <a:solidFill>
              <a:srgbClr val="90C1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rgbClr val="679D97"/>
              </a:solidFill>
            </a:endParaRPr>
          </a:p>
        </p:txBody>
      </p:sp>
      <p:sp>
        <p:nvSpPr>
          <p:cNvPr id="9" name="Rectangle 8"/>
          <p:cNvSpPr/>
          <p:nvPr userDrawn="1"/>
        </p:nvSpPr>
        <p:spPr>
          <a:xfrm>
            <a:off x="2" y="5758752"/>
            <a:ext cx="12207241" cy="11030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55882" y="6085490"/>
            <a:ext cx="2100073" cy="472440"/>
          </a:xfrm>
          <a:prstGeom prst="rect">
            <a:avLst/>
          </a:prstGeom>
        </p:spPr>
      </p:pic>
      <p:sp>
        <p:nvSpPr>
          <p:cNvPr id="13" name="Footer Placeholder 23"/>
          <p:cNvSpPr>
            <a:spLocks noGrp="1"/>
          </p:cNvSpPr>
          <p:nvPr>
            <p:ph idx="3" sz="quarter" type="ftr"/>
          </p:nvPr>
        </p:nvSpPr>
        <p:spPr>
          <a:xfrm>
            <a:off x="826771" y="508397"/>
            <a:ext cx="4114800" cy="365125"/>
          </a:xfrm>
          <a:prstGeom prst="rect">
            <a:avLst/>
          </a:prstGeom>
        </p:spPr>
        <p:txBody>
          <a:bodyPr anchor="ctr" bIns="45720" lIns="91440" rIns="91440" rtlCol="0" tIns="45720" vert="horz"/>
          <a:lstStyle>
            <a:lvl1pPr algn="l">
              <a:defRPr b="0" sz="1400">
                <a:solidFill>
                  <a:schemeClr val="bg1"/>
                </a:solidFill>
                <a:latin charset="0" typeface="Franklin Gothic Demi"/>
                <a:ea charset="0" typeface="Franklin Gothic Demi"/>
                <a:cs charset="0" typeface="Franklin Gothic Demi"/>
              </a:defRPr>
            </a:lvl1pPr>
          </a:lstStyle>
          <a:p>
            <a:r>
              <a:rPr lang="en-US"/>
              <a:t>BIOPAMA PPT Template</a:t>
            </a:r>
            <a:endParaRPr dirty="0" lang="en-US"/>
          </a:p>
        </p:txBody>
      </p:sp>
      <p:pic>
        <p:nvPicPr>
          <p:cNvPr id="14" name="Picture 13"/>
          <p:cNvPicPr>
            <a:picLocks noChangeAspect="1"/>
          </p:cNvPicPr>
          <p:nvPr userDrawn="1"/>
        </p:nvPicPr>
        <p:blipFill rotWithShape="1">
          <a:blip r:embed="rId3">
            <a:extLst>
              <a:ext uri="{28A0092B-C50C-407E-A947-70E740481C1C}">
                <a14:useLocalDpi xmlns:a14="http://schemas.microsoft.com/office/drawing/2010/main" val="0"/>
              </a:ext>
            </a:extLst>
          </a:blip>
          <a:srcRect b="-5459" r="9" t="-29520"/>
          <a:stretch/>
        </p:blipFill>
        <p:spPr>
          <a:xfrm>
            <a:off x="-5255" y="1038061"/>
            <a:ext cx="1839310" cy="46634"/>
          </a:xfrm>
          <a:prstGeom prst="rect">
            <a:avLst/>
          </a:prstGeom>
        </p:spPr>
      </p:pic>
    </p:spTree>
    <p:extLst>
      <p:ext uri="{BB962C8B-B14F-4D97-AF65-F5344CB8AC3E}">
        <p14:creationId xmlns:p14="http://schemas.microsoft.com/office/powerpoint/2010/main" val="1746427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p="http://schemas.openxmlformats.org/presentationml/2006/main" xmlns:a="http://schemas.openxmlformats.org/drawing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5257"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rgbClr val="679D97"/>
              </a:solidFill>
            </a:endParaRPr>
          </a:p>
        </p:txBody>
      </p:sp>
      <p:pic>
        <p:nvPicPr>
          <p:cNvPr id="19" name="Picture 18"/>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8212011" y="3639671"/>
            <a:ext cx="4337212" cy="2162974"/>
          </a:xfrm>
          <a:prstGeom prst="rect">
            <a:avLst/>
          </a:prstGeom>
        </p:spPr>
      </p:pic>
      <p:sp>
        <p:nvSpPr>
          <p:cNvPr id="14" name="Rectangle 13"/>
          <p:cNvSpPr/>
          <p:nvPr userDrawn="1"/>
        </p:nvSpPr>
        <p:spPr>
          <a:xfrm>
            <a:off x="11433" y="5781612"/>
            <a:ext cx="12207241" cy="11030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2" name="Title Placeholder 1"/>
          <p:cNvSpPr>
            <a:spLocks noGrp="1"/>
          </p:cNvSpPr>
          <p:nvPr>
            <p:ph type="title"/>
          </p:nvPr>
        </p:nvSpPr>
        <p:spPr>
          <a:xfrm>
            <a:off x="838201" y="1470395"/>
            <a:ext cx="10515600" cy="562965"/>
          </a:xfrm>
          <a:prstGeom prst="rect">
            <a:avLst/>
          </a:prstGeom>
        </p:spPr>
        <p:txBody>
          <a:bodyPr anchor="ctr" bIns="45720" lIns="91440" rIns="91440" rtlCol="0" tIns="45720" vert="horz">
            <a:normAutofit/>
          </a:bodyPr>
          <a:lstStyle/>
          <a:p>
            <a:r>
              <a:rPr dirty="0" lang="en-US"/>
              <a:t>Click to edit Master title style</a:t>
            </a:r>
          </a:p>
        </p:txBody>
      </p:sp>
      <p:sp>
        <p:nvSpPr>
          <p:cNvPr id="3" name="Text Placeholder 2"/>
          <p:cNvSpPr>
            <a:spLocks noGrp="1"/>
          </p:cNvSpPr>
          <p:nvPr>
            <p:ph idx="1" type="body"/>
          </p:nvPr>
        </p:nvSpPr>
        <p:spPr>
          <a:xfrm>
            <a:off x="838201" y="2439645"/>
            <a:ext cx="10515600" cy="2408493"/>
          </a:xfrm>
          <a:prstGeom prst="rect">
            <a:avLst/>
          </a:prstGeom>
        </p:spPr>
        <p:txBody>
          <a:bodyPr bIns="45720" lIns="91440" rIns="91440" rtlCol="0" tIns="45720" vert="horz">
            <a:normAutofit/>
          </a:bodyPr>
          <a:lstStyle/>
          <a:p>
            <a:pPr lvl="0"/>
            <a:r>
              <a:rPr dirty="0" lang="en-US"/>
              <a:t>Click to edit Master text styles</a:t>
            </a:r>
          </a:p>
          <a:p>
            <a:pPr lvl="1"/>
            <a:r>
              <a:rPr dirty="0" lang="en-US"/>
              <a:t>Second level</a:t>
            </a:r>
          </a:p>
          <a:p>
            <a:pPr lvl="2"/>
            <a:r>
              <a:rPr dirty="0" lang="en-US"/>
              <a:t>Third level</a:t>
            </a:r>
          </a:p>
          <a:p>
            <a:pPr lvl="3"/>
            <a:r>
              <a:rPr dirty="0" lang="en-US"/>
              <a:t>Fourth level</a:t>
            </a:r>
          </a:p>
          <a:p>
            <a:pPr lvl="4"/>
            <a:r>
              <a:rPr dirty="0" lang="en-US"/>
              <a:t>Fifth level</a:t>
            </a:r>
          </a:p>
        </p:txBody>
      </p:sp>
      <p:sp>
        <p:nvSpPr>
          <p:cNvPr id="6" name="Slide Number Placeholder 5"/>
          <p:cNvSpPr>
            <a:spLocks noGrp="1"/>
          </p:cNvSpPr>
          <p:nvPr>
            <p:ph idx="4" sz="quarter" type="sldNum"/>
          </p:nvPr>
        </p:nvSpPr>
        <p:spPr>
          <a:xfrm>
            <a:off x="8610601" y="10676893"/>
            <a:ext cx="2743200" cy="365125"/>
          </a:xfrm>
          <a:prstGeom prst="rect">
            <a:avLst/>
          </a:prstGeom>
        </p:spPr>
        <p:txBody>
          <a:bodyPr anchor="ctr" bIns="45720" lIns="91440" rIns="91440" rtlCol="0" tIns="45720" vert="horz"/>
          <a:lstStyle>
            <a:lvl1pPr algn="r">
              <a:defRPr sz="1200">
                <a:solidFill>
                  <a:schemeClr val="tx1">
                    <a:tint val="75000"/>
                  </a:schemeClr>
                </a:solidFill>
              </a:defRPr>
            </a:lvl1pPr>
          </a:lstStyle>
          <a:p>
            <a:fld id="{8E6E1215-9133-0E48-AF1B-6BA022E5FB71}" type="slidenum">
              <a:rPr lang="en-US" smtClean="0"/>
              <a:t>‹#›</a:t>
            </a:fld>
            <a:endParaRPr lang="en-US"/>
          </a:p>
        </p:txBody>
      </p:sp>
      <p:sp>
        <p:nvSpPr>
          <p:cNvPr id="26" name="Footer Placeholder 23"/>
          <p:cNvSpPr>
            <a:spLocks noGrp="1"/>
          </p:cNvSpPr>
          <p:nvPr>
            <p:ph idx="3" sz="quarter" type="ftr"/>
          </p:nvPr>
        </p:nvSpPr>
        <p:spPr>
          <a:xfrm>
            <a:off x="838201" y="508397"/>
            <a:ext cx="4114800" cy="365125"/>
          </a:xfrm>
          <a:prstGeom prst="rect">
            <a:avLst/>
          </a:prstGeom>
        </p:spPr>
        <p:txBody>
          <a:bodyPr anchor="ctr" bIns="45720" lIns="91440" rIns="91440" rtlCol="0" tIns="45720" vert="horz"/>
          <a:lstStyle>
            <a:lvl1pPr algn="l">
              <a:defRPr b="0" sz="1400">
                <a:solidFill>
                  <a:srgbClr val="90C14E"/>
                </a:solidFill>
                <a:latin charset="0" typeface="Franklin Gothic Demi"/>
                <a:ea charset="0" typeface="Franklin Gothic Demi"/>
                <a:cs charset="0" typeface="Franklin Gothic Demi"/>
              </a:defRPr>
            </a:lvl1pPr>
          </a:lstStyle>
          <a:p>
            <a:r>
              <a:rPr lang="en-US"/>
              <a:t>BIOPAMA PPT Template</a:t>
            </a:r>
            <a:endParaRPr dirty="0" lang="en-US"/>
          </a:p>
        </p:txBody>
      </p:sp>
      <p:pic>
        <p:nvPicPr>
          <p:cNvPr id="16" name="Picture 15"/>
          <p:cNvPicPr>
            <a:picLocks noChangeAspect="1"/>
          </p:cNvPicPr>
          <p:nvPr userDrawn="1"/>
        </p:nvPicPr>
        <p:blipFill rotWithShape="1">
          <a:blip r:embed="rId17">
            <a:extLst>
              <a:ext uri="{28A0092B-C50C-407E-A947-70E740481C1C}">
                <a14:useLocalDpi xmlns:a14="http://schemas.microsoft.com/office/drawing/2010/main" val="0"/>
              </a:ext>
            </a:extLst>
          </a:blip>
          <a:srcRect b="-5459" r="9" t="-29520"/>
          <a:stretch/>
        </p:blipFill>
        <p:spPr>
          <a:xfrm>
            <a:off x="-5255" y="1038061"/>
            <a:ext cx="1839310" cy="46634"/>
          </a:xfrm>
          <a:prstGeom prst="rect">
            <a:avLst/>
          </a:prstGeom>
        </p:spPr>
      </p:pic>
      <p:pic>
        <p:nvPicPr>
          <p:cNvPr id="11" name="Picture 10">
            <a:extLst>
              <a:ext uri="{FF2B5EF4-FFF2-40B4-BE49-F238E27FC236}">
                <a16:creationId xmlns:a16="http://schemas.microsoft.com/office/drawing/2014/main" id="{57685887-DD31-C64B-8F9E-A70F40E14E1F}"/>
              </a:ext>
            </a:extLst>
          </p:cNvPr>
          <p:cNvPicPr>
            <a:picLocks noChangeAspect="1"/>
          </p:cNvPicPr>
          <p:nvPr userDrawn="1"/>
        </p:nvPicPr>
        <p:blipFill>
          <a:blip r:embed="rId18"/>
          <a:stretch>
            <a:fillRect/>
          </a:stretch>
        </p:blipFill>
        <p:spPr>
          <a:xfrm>
            <a:off x="9448800" y="6162464"/>
            <a:ext cx="2197100" cy="476294"/>
          </a:xfrm>
          <a:prstGeom prst="rect">
            <a:avLst/>
          </a:prstGeom>
        </p:spPr>
      </p:pic>
    </p:spTree>
    <p:extLst>
      <p:ext uri="{BB962C8B-B14F-4D97-AF65-F5344CB8AC3E}">
        <p14:creationId xmlns:p14="http://schemas.microsoft.com/office/powerpoint/2010/main" val="751646908"/>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61" r:id="rId3"/>
    <p:sldLayoutId id="2147483651" r:id="rId4"/>
    <p:sldLayoutId id="214748366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Lst>
  <p:hf dt="0" hdr="0" sldNum="0"/>
  <p:txStyles>
    <p:titleStyle>
      <a:lvl1pPr algn="l" defTabSz="914400" eaLnBrk="1" hangingPunct="1" latinLnBrk="0" rtl="0">
        <a:lnSpc>
          <a:spcPct val="90000"/>
        </a:lnSpc>
        <a:spcBef>
          <a:spcPct val="0"/>
        </a:spcBef>
        <a:buNone/>
        <a:defRPr kern="1200" sz="3600">
          <a:solidFill>
            <a:srgbClr val="A35B28"/>
          </a:solidFill>
          <a:latin charset="0" typeface="Franklin Gothic Demi"/>
          <a:ea charset="0" typeface="Franklin Gothic Demi"/>
          <a:cs charset="0" typeface="Franklin Gothic Demi"/>
        </a:defRPr>
      </a:lvl1pPr>
    </p:titleStyle>
    <p:bodyStyle>
      <a:lvl1pPr algn="l" defTabSz="914400" eaLnBrk="1" hangingPunct="1" indent="-228600" latinLnBrk="0" marL="228600" rtl="0">
        <a:lnSpc>
          <a:spcPct val="90000"/>
        </a:lnSpc>
        <a:spcBef>
          <a:spcPts val="1000"/>
        </a:spcBef>
        <a:buFont typeface="Arial"/>
        <a:buChar char="•"/>
        <a:defRPr kern="1200" sz="2800">
          <a:solidFill>
            <a:schemeClr val="tx1">
              <a:lumMod val="75000"/>
              <a:lumOff val="25000"/>
            </a:schemeClr>
          </a:solidFill>
          <a:latin charset="0" typeface="Franklin Gothic Book"/>
          <a:ea charset="0" typeface="Franklin Gothic Book"/>
          <a:cs charset="0" typeface="Franklin Gothic Book"/>
        </a:defRPr>
      </a:lvl1pPr>
      <a:lvl2pPr algn="l" defTabSz="914400" eaLnBrk="1" hangingPunct="1" indent="-228600" latinLnBrk="0" marL="685800" rtl="0">
        <a:lnSpc>
          <a:spcPct val="90000"/>
        </a:lnSpc>
        <a:spcBef>
          <a:spcPts val="500"/>
        </a:spcBef>
        <a:buFont typeface="Arial"/>
        <a:buChar char="•"/>
        <a:defRPr kern="1200" sz="2400">
          <a:solidFill>
            <a:schemeClr val="tx1">
              <a:lumMod val="75000"/>
              <a:lumOff val="25000"/>
            </a:schemeClr>
          </a:solidFill>
          <a:latin charset="0" typeface="Franklin Gothic Book"/>
          <a:ea charset="0" typeface="Franklin Gothic Book"/>
          <a:cs charset="0" typeface="Franklin Gothic Book"/>
        </a:defRPr>
      </a:lvl2pPr>
      <a:lvl3pPr algn="l" defTabSz="914400" eaLnBrk="1" hangingPunct="1" indent="-228600" latinLnBrk="0" marL="1143000" rtl="0">
        <a:lnSpc>
          <a:spcPct val="90000"/>
        </a:lnSpc>
        <a:spcBef>
          <a:spcPts val="500"/>
        </a:spcBef>
        <a:buFont typeface="Arial"/>
        <a:buChar char="•"/>
        <a:defRPr kern="1200" sz="2000">
          <a:solidFill>
            <a:schemeClr val="tx1">
              <a:lumMod val="75000"/>
              <a:lumOff val="25000"/>
            </a:schemeClr>
          </a:solidFill>
          <a:latin charset="0" typeface="Franklin Gothic Book"/>
          <a:ea charset="0" typeface="Franklin Gothic Book"/>
          <a:cs charset="0" typeface="Franklin Gothic Book"/>
        </a:defRPr>
      </a:lvl3pPr>
      <a:lvl4pPr algn="l" defTabSz="914400" eaLnBrk="1" hangingPunct="1" indent="-228600" latinLnBrk="0" marL="1600200" rtl="0">
        <a:lnSpc>
          <a:spcPct val="90000"/>
        </a:lnSpc>
        <a:spcBef>
          <a:spcPts val="500"/>
        </a:spcBef>
        <a:buFont typeface="Arial"/>
        <a:buChar char="•"/>
        <a:defRPr kern="1200" sz="1800">
          <a:solidFill>
            <a:schemeClr val="tx1">
              <a:lumMod val="75000"/>
              <a:lumOff val="25000"/>
            </a:schemeClr>
          </a:solidFill>
          <a:latin charset="0" typeface="Franklin Gothic Book"/>
          <a:ea charset="0" typeface="Franklin Gothic Book"/>
          <a:cs charset="0" typeface="Franklin Gothic Book"/>
        </a:defRPr>
      </a:lvl4pPr>
      <a:lvl5pPr algn="l" defTabSz="914400" eaLnBrk="1" hangingPunct="1" indent="-228600" latinLnBrk="0" marL="2057400" rtl="0">
        <a:lnSpc>
          <a:spcPct val="90000"/>
        </a:lnSpc>
        <a:spcBef>
          <a:spcPts val="500"/>
        </a:spcBef>
        <a:buFont typeface="Arial"/>
        <a:buChar char="•"/>
        <a:defRPr kern="1200" sz="1800">
          <a:solidFill>
            <a:schemeClr val="tx1">
              <a:lumMod val="75000"/>
              <a:lumOff val="25000"/>
            </a:schemeClr>
          </a:solidFill>
          <a:latin charset="0" typeface="Franklin Gothic Book"/>
          <a:ea charset="0" typeface="Franklin Gothic Book"/>
          <a:cs charset="0" typeface="Franklin Gothic Book"/>
        </a:defRPr>
      </a:lvl5pPr>
      <a:lvl6pPr algn="l" defTabSz="914400" eaLnBrk="1" hangingPunct="1" indent="-228600" latinLnBrk="0" marL="2514600" rtl="0">
        <a:lnSpc>
          <a:spcPct val="90000"/>
        </a:lnSpc>
        <a:spcBef>
          <a:spcPts val="500"/>
        </a:spcBef>
        <a:buFont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a:buChar char="•"/>
        <a:defRPr kern="1200" sz="18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arget="https://action.biopama.org/" TargetMode="External" Type="http://schemas.openxmlformats.org/officeDocument/2006/relationships/hyperlink"/><Relationship Id="rId2" Target="../media/image12.jpg" Type="http://schemas.openxmlformats.org/officeDocument/2006/relationships/image"/><Relationship Id="rId1" Target="../slideLayouts/slideLayout2.xml" Type="http://schemas.openxmlformats.org/officeDocument/2006/relationships/slideLayout"/><Relationship Id="rId4" Target="../media/image13.jpeg" Type="http://schemas.openxmlformats.org/officeDocument/2006/relationships/image"/></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2.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8" Type="http://schemas.openxmlformats.org/officeDocument/2006/relationships/hyperlink" Target="#_Toc16605911"/><Relationship Id="rId13" Type="http://schemas.openxmlformats.org/officeDocument/2006/relationships/hyperlink" Target="#_Toc16605916"/><Relationship Id="rId3" Type="http://schemas.openxmlformats.org/officeDocument/2006/relationships/hyperlink" Target="#_Toc16605900"/><Relationship Id="rId7" Type="http://schemas.openxmlformats.org/officeDocument/2006/relationships/hyperlink" Target="#_Toc16605904"/><Relationship Id="rId12" Type="http://schemas.openxmlformats.org/officeDocument/2006/relationships/hyperlink" Target="#_Toc16605915"/><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hyperlink" Target="#_Toc16605903"/><Relationship Id="rId11" Type="http://schemas.openxmlformats.org/officeDocument/2006/relationships/hyperlink" Target="#_Toc16605914"/><Relationship Id="rId5" Type="http://schemas.openxmlformats.org/officeDocument/2006/relationships/hyperlink" Target="#_Toc16605902"/><Relationship Id="rId10" Type="http://schemas.openxmlformats.org/officeDocument/2006/relationships/hyperlink" Target="#_Toc16605913"/><Relationship Id="rId4" Type="http://schemas.openxmlformats.org/officeDocument/2006/relationships/hyperlink" Target="#_Toc16605901"/><Relationship Id="rId9" Type="http://schemas.openxmlformats.org/officeDocument/2006/relationships/hyperlink" Target="#_Toc16605912"/></Relationships>
</file>

<file path=ppt/slides/_rels/slide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action.biopama.org/" TargetMode="Externa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Placeholder 4"/>
          <p:cNvPicPr>
            <a:picLocks noChangeAspect="1" noGrp="1"/>
          </p:cNvPicPr>
          <p:nvPr>
            <p:ph idx="13" sz="quarter" type="pic"/>
          </p:nvPr>
        </p:nvPicPr>
        <p:blipFill>
          <a:blip r:embed="rId2">
            <a:extLst>
              <a:ext uri="{28A0092B-C50C-407E-A947-70E740481C1C}">
                <a14:useLocalDpi xmlns:a14="http://schemas.microsoft.com/office/drawing/2010/main" val="0"/>
              </a:ext>
            </a:extLst>
          </a:blip>
          <a:srcRect b="50"/>
          <a:stretch>
            <a:fillRect/>
          </a:stretch>
        </p:blipFill>
        <p:spPr>
          <a:xfrm>
            <a:off x="0" y="0"/>
            <a:ext cx="12192000" cy="5361191"/>
          </a:xfrm>
          <a:noFill/>
        </p:spPr>
      </p:pic>
      <p:sp>
        <p:nvSpPr>
          <p:cNvPr id="8" name="object 12"/>
          <p:cNvSpPr/>
          <p:nvPr/>
        </p:nvSpPr>
        <p:spPr>
          <a:xfrm>
            <a:off x="438539" y="1"/>
            <a:ext cx="8836089" cy="2547256"/>
          </a:xfrm>
          <a:prstGeom prst="rect">
            <a:avLst/>
          </a:prstGeom>
          <a:blipFill>
            <a:blip cstate="print" r:embed="rId3"/>
            <a:stretch>
              <a:fillRect/>
            </a:stretch>
          </a:blipFill>
        </p:spPr>
        <p:txBody>
          <a:bodyPr bIns="0" lIns="0" rIns="0" rtlCol="0" tIns="0" wrap="square"/>
          <a:lstStyle/>
          <a:p>
            <a:pPr algn="ctr"/>
            <a:endParaRPr b="1" dirty="0" lang="en-GB" smtClean="0"/>
          </a:p>
          <a:p>
            <a:pPr algn="ctr"/>
            <a:r>
              <a:rPr b="1" dirty="0" lang="en-GB" sz="3200">
                <a:solidFill>
                  <a:schemeClr val="accent4">
                    <a:lumMod val="60000"/>
                    <a:lumOff val="40000"/>
                  </a:schemeClr>
                </a:solidFill>
              </a:rPr>
              <a:t>Biodiversity and Protected Areas Management (BIOPAMA) Programme</a:t>
            </a:r>
          </a:p>
          <a:p>
            <a:pPr algn="ctr"/>
            <a:r>
              <a:rPr b="1" dirty="0" lang="en-GB" smtClean="0" sz="2800">
                <a:solidFill>
                  <a:schemeClr val="bg2"/>
                </a:solidFill>
              </a:rPr>
              <a:t>Small Technical Grants</a:t>
            </a:r>
            <a:endParaRPr b="1" dirty="0" lang="en-GB" sz="2800">
              <a:solidFill>
                <a:schemeClr val="bg2"/>
              </a:solidFill>
            </a:endParaRPr>
          </a:p>
          <a:p>
            <a:pPr algn="ctr"/>
            <a:endParaRPr b="1" dirty="0" lang="en-GB" smtClean="0" sz="2000"/>
          </a:p>
          <a:p>
            <a:pPr algn="ctr"/>
            <a:r>
              <a:rPr b="1" dirty="0" lang="en-GB" smtClean="0" sz="2000"/>
              <a:t>February 2022 </a:t>
            </a:r>
            <a:endParaRPr dirty="0" lang="en-GB" sz="2000"/>
          </a:p>
        </p:txBody>
      </p:sp>
      <p:sp>
        <p:nvSpPr>
          <p:cNvPr id="9" name="object 15"/>
          <p:cNvSpPr/>
          <p:nvPr/>
        </p:nvSpPr>
        <p:spPr>
          <a:xfrm>
            <a:off x="0" y="0"/>
            <a:ext cx="512618" cy="2286001"/>
          </a:xfrm>
          <a:prstGeom prst="rect">
            <a:avLst/>
          </a:prstGeom>
          <a:blipFill>
            <a:blip cstate="print" r:embed="rId4"/>
            <a:stretch>
              <a:fillRect/>
            </a:stretch>
          </a:blipFill>
        </p:spPr>
        <p:txBody>
          <a:bodyPr bIns="0" lIns="0" rIns="0" rtlCol="0" tIns="0" wrap="square"/>
          <a:lstStyle/>
          <a:p>
            <a:endParaRPr dirty="0"/>
          </a:p>
        </p:txBody>
      </p:sp>
    </p:spTree>
    <p:extLst>
      <p:ext uri="{BB962C8B-B14F-4D97-AF65-F5344CB8AC3E}">
        <p14:creationId xmlns:p14="http://schemas.microsoft.com/office/powerpoint/2010/main" val="19672109"/>
      </p:ext>
    </p:extLst>
  </p:cSld>
  <p:clrMapOvr>
    <a:masterClrMapping/>
  </p:clrMapOvr>
  <mc:AlternateContent xmlns:mc="http://schemas.openxmlformats.org/markup-compatibility/2006" xmlns:p14="http://schemas.microsoft.com/office/powerpoint/2010/main">
    <mc:Choice Requires="p14">
      <p:transition p14:dur="2000" spd="slow"/>
    </mc:Choice>
    <mc:Fallback xmlns="">
      <p:transition spd="slow"/>
    </mc:Fallback>
  </mc:AlternateContent>
  <p:timing>
    <p:tnLst>
      <p:par>
        <p:cTn dur="indefinite" id="1" nodeType="tmRoot" restart="never"/>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lang="en-GB" sz="3200" dirty="0"/>
              <a:t>A </a:t>
            </a:r>
            <a:r>
              <a:rPr lang="en-GB" sz="3200" dirty="0" smtClean="0"/>
              <a:t>one-step </a:t>
            </a:r>
            <a:r>
              <a:rPr lang="en-GB" sz="3200" dirty="0"/>
              <a:t>application </a:t>
            </a:r>
            <a:r>
              <a:rPr lang="en-GB" sz="3200" dirty="0" smtClean="0"/>
              <a:t>process</a:t>
            </a:r>
            <a:endParaRPr lang="en-GB" sz="3200" dirty="0"/>
          </a:p>
        </p:txBody>
      </p:sp>
      <p:sp>
        <p:nvSpPr>
          <p:cNvPr id="6" name="Content Placeholder 5"/>
          <p:cNvSpPr>
            <a:spLocks noGrp="1"/>
          </p:cNvSpPr>
          <p:nvPr>
            <p:ph idx="1"/>
          </p:nvPr>
        </p:nvSpPr>
        <p:spPr>
          <a:xfrm>
            <a:off x="685801" y="1180275"/>
            <a:ext cx="10515600" cy="698767"/>
          </a:xfrm>
        </p:spPr>
        <p:txBody>
          <a:bodyPr>
            <a:noAutofit/>
          </a:bodyPr>
          <a:lstStyle/>
          <a:p>
            <a:pPr marL="0" indent="0">
              <a:buNone/>
            </a:pPr>
            <a:r>
              <a:rPr lang="en-GB" sz="2400" dirty="0" smtClean="0">
                <a:latin typeface="+mn-lt"/>
              </a:rPr>
              <a:t>Applicants are requested to </a:t>
            </a:r>
            <a:r>
              <a:rPr lang="en-GB" sz="2400" dirty="0">
                <a:latin typeface="+mn-lt"/>
              </a:rPr>
              <a:t>submit the </a:t>
            </a:r>
            <a:r>
              <a:rPr lang="en-GB" sz="2400" b="1" dirty="0">
                <a:latin typeface="+mn-lt"/>
              </a:rPr>
              <a:t>full proposal as well as all </a:t>
            </a:r>
            <a:r>
              <a:rPr lang="en-GB" sz="2400" b="1" dirty="0" smtClean="0">
                <a:latin typeface="+mn-lt"/>
              </a:rPr>
              <a:t>supporting documents </a:t>
            </a:r>
            <a:r>
              <a:rPr lang="en-GB" sz="2400" dirty="0">
                <a:latin typeface="+mn-lt"/>
              </a:rPr>
              <a:t>all at once and before the call closing </a:t>
            </a:r>
            <a:r>
              <a:rPr lang="en-GB" sz="2400" dirty="0" smtClean="0">
                <a:latin typeface="+mn-lt"/>
              </a:rPr>
              <a:t>deadline on 10 April 2022</a:t>
            </a:r>
            <a:endParaRPr lang="en-GB" sz="2400" i="1" dirty="0">
              <a:latin typeface="+mn-lt"/>
              <a:ea typeface="Helvetica Neue Light"/>
              <a:cs typeface="Helvetica Neue Light"/>
            </a:endParaRPr>
          </a:p>
          <a:p>
            <a:pPr marL="0" indent="0">
              <a:buNone/>
            </a:pPr>
            <a:endParaRPr lang="en-GB" sz="2400" dirty="0">
              <a:latin typeface="+mn-lt"/>
              <a:ea typeface="Helvetica Neue Light"/>
              <a:cs typeface="Helvetica Neue Light"/>
            </a:endParaRPr>
          </a:p>
          <a:p>
            <a:pPr marL="0" indent="0">
              <a:buNone/>
            </a:pPr>
            <a:endParaRPr lang="en-GB" sz="2400" dirty="0" smtClean="0">
              <a:latin typeface="+mn-lt"/>
              <a:ea typeface="Helvetica Neue Light"/>
              <a:cs typeface="Helvetica Neue Light"/>
            </a:endParaRPr>
          </a:p>
          <a:p>
            <a:endParaRPr lang="en-GB" sz="2400" dirty="0">
              <a:latin typeface="+mn-lt"/>
              <a:ea typeface="Helvetica Neue Light"/>
              <a:cs typeface="Helvetica Neue Light"/>
            </a:endParaRPr>
          </a:p>
          <a:p>
            <a:pPr lvl="0">
              <a:lnSpc>
                <a:spcPct val="110000"/>
              </a:lnSpc>
            </a:pPr>
            <a:endParaRPr lang="en-GB" sz="2400" dirty="0">
              <a:latin typeface="+mn-lt"/>
              <a:ea typeface="Helvetica Neue Light"/>
              <a:cs typeface="Helvetica Neue Light"/>
            </a:endParaRPr>
          </a:p>
          <a:p>
            <a:pPr marL="0" lvl="0" indent="0">
              <a:lnSpc>
                <a:spcPct val="120000"/>
              </a:lnSpc>
              <a:buNone/>
            </a:pPr>
            <a:endParaRPr lang="en-GB" sz="2400" dirty="0">
              <a:latin typeface="+mn-lt"/>
              <a:ea typeface="Helvetica Neue Light"/>
              <a:cs typeface="Helvetica Neue Light"/>
            </a:endParaRPr>
          </a:p>
          <a:p>
            <a:pPr marL="0" indent="0">
              <a:buNone/>
            </a:pPr>
            <a:endParaRPr lang="en-GB" sz="2400" dirty="0" smtClean="0">
              <a:latin typeface="+mn-lt"/>
              <a:ea typeface="Helvetica Neue Light"/>
              <a:cs typeface="Helvetica Neue Light"/>
            </a:endParaRPr>
          </a:p>
          <a:p>
            <a:pPr marL="0" indent="0">
              <a:buNone/>
            </a:pPr>
            <a:endParaRPr lang="en-GB" sz="2400" dirty="0" smtClean="0">
              <a:latin typeface="+mn-lt"/>
              <a:ea typeface="Helvetica Neue Light"/>
              <a:cs typeface="Helvetica Neue Light"/>
            </a:endParaRPr>
          </a:p>
          <a:p>
            <a:pPr>
              <a:buFontTx/>
              <a:buChar char="►"/>
            </a:pPr>
            <a:endParaRPr lang="en-GB" sz="2400" i="1" dirty="0" smtClean="0">
              <a:latin typeface="+mn-lt"/>
              <a:ea typeface="Helvetica Neue Light"/>
              <a:cs typeface="Helvetica Neue Light"/>
            </a:endParaRPr>
          </a:p>
          <a:p>
            <a:pPr marL="0" indent="0">
              <a:buNone/>
            </a:pPr>
            <a:endParaRPr lang="en-GB" sz="2400" i="1" dirty="0" smtClean="0">
              <a:latin typeface="+mn-lt"/>
              <a:ea typeface="Helvetica Neue Light"/>
              <a:cs typeface="Helvetica Neue Light"/>
            </a:endParaRPr>
          </a:p>
          <a:p>
            <a:endParaRPr lang="en-GB" sz="2400" i="1" dirty="0">
              <a:latin typeface="+mn-lt"/>
              <a:ea typeface="Helvetica Neue Light"/>
              <a:cs typeface="Helvetica Neue Light"/>
            </a:endParaRPr>
          </a:p>
        </p:txBody>
      </p:sp>
      <p:sp>
        <p:nvSpPr>
          <p:cNvPr id="7" name="Rectangle 6"/>
          <p:cNvSpPr/>
          <p:nvPr/>
        </p:nvSpPr>
        <p:spPr>
          <a:xfrm>
            <a:off x="685801" y="2075273"/>
            <a:ext cx="10515600" cy="2873829"/>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en-GB" sz="2200" i="1" dirty="0" smtClean="0">
                <a:solidFill>
                  <a:schemeClr val="tx1"/>
                </a:solidFill>
                <a:ea typeface="Helvetica Neue Light"/>
                <a:cs typeface="Helvetica Neue Light"/>
              </a:rPr>
              <a:t>Technical proposal</a:t>
            </a:r>
            <a:endParaRPr lang="en-GB" sz="2200" i="1" dirty="0">
              <a:solidFill>
                <a:schemeClr val="tx1"/>
              </a:solidFill>
              <a:ea typeface="Helvetica Neue Light"/>
              <a:cs typeface="Helvetica Neue Light"/>
            </a:endParaRPr>
          </a:p>
          <a:p>
            <a:pPr>
              <a:buFontTx/>
              <a:buChar char="►"/>
            </a:pPr>
            <a:r>
              <a:rPr lang="en-GB" sz="2200" i="1" dirty="0" smtClean="0">
                <a:solidFill>
                  <a:schemeClr val="tx1"/>
                </a:solidFill>
                <a:ea typeface="Helvetica Neue Light"/>
                <a:cs typeface="Helvetica Neue Light"/>
              </a:rPr>
              <a:t>Full </a:t>
            </a:r>
            <a:r>
              <a:rPr lang="en-GB" sz="2200" i="1" dirty="0">
                <a:solidFill>
                  <a:schemeClr val="tx1"/>
                </a:solidFill>
                <a:ea typeface="Helvetica Neue Light"/>
                <a:cs typeface="Helvetica Neue Light"/>
              </a:rPr>
              <a:t>assessment report (optional, only provide if relevant</a:t>
            </a:r>
            <a:r>
              <a:rPr lang="en-GB" sz="2200" i="1" dirty="0" smtClean="0">
                <a:solidFill>
                  <a:schemeClr val="tx1"/>
                </a:solidFill>
                <a:ea typeface="Helvetica Neue Light"/>
                <a:cs typeface="Helvetica Neue Light"/>
              </a:rPr>
              <a:t>)</a:t>
            </a:r>
            <a:endParaRPr lang="en-GB" sz="2200" i="1" dirty="0">
              <a:solidFill>
                <a:schemeClr val="tx1"/>
              </a:solidFill>
              <a:ea typeface="Helvetica Neue Light"/>
              <a:cs typeface="Helvetica Neue Light"/>
            </a:endParaRPr>
          </a:p>
          <a:p>
            <a:pPr>
              <a:buFontTx/>
              <a:buChar char="►"/>
            </a:pPr>
            <a:r>
              <a:rPr lang="en-GB" sz="2200" i="1" dirty="0" smtClean="0">
                <a:solidFill>
                  <a:schemeClr val="tx1"/>
                </a:solidFill>
                <a:ea typeface="Helvetica Neue Light"/>
                <a:cs typeface="Helvetica Neue Light"/>
              </a:rPr>
              <a:t>Applicant </a:t>
            </a:r>
            <a:r>
              <a:rPr lang="en-GB" sz="2200" i="1" dirty="0">
                <a:solidFill>
                  <a:schemeClr val="tx1"/>
                </a:solidFill>
                <a:ea typeface="Helvetica Neue Light"/>
                <a:cs typeface="Helvetica Neue Light"/>
              </a:rPr>
              <a:t>and co-applicant signed </a:t>
            </a:r>
            <a:r>
              <a:rPr lang="en-GB" sz="2200" i="1" dirty="0" smtClean="0">
                <a:solidFill>
                  <a:schemeClr val="tx1"/>
                </a:solidFill>
                <a:ea typeface="Helvetica Neue Light"/>
                <a:cs typeface="Helvetica Neue Light"/>
              </a:rPr>
              <a:t>declarations</a:t>
            </a:r>
            <a:endParaRPr lang="en-GB" sz="2200" i="1" dirty="0">
              <a:solidFill>
                <a:schemeClr val="tx1"/>
              </a:solidFill>
              <a:ea typeface="Helvetica Neue Light"/>
              <a:cs typeface="Helvetica Neue Light"/>
            </a:endParaRPr>
          </a:p>
          <a:p>
            <a:pPr>
              <a:buFontTx/>
              <a:buChar char="►"/>
            </a:pPr>
            <a:r>
              <a:rPr lang="en-GB" sz="2200" i="1" dirty="0" smtClean="0">
                <a:solidFill>
                  <a:schemeClr val="tx1"/>
                </a:solidFill>
                <a:ea typeface="Helvetica Neue Light"/>
                <a:cs typeface="Helvetica Neue Light"/>
              </a:rPr>
              <a:t>Letter </a:t>
            </a:r>
            <a:r>
              <a:rPr lang="en-GB" sz="2200" i="1" dirty="0">
                <a:solidFill>
                  <a:schemeClr val="tx1"/>
                </a:solidFill>
                <a:ea typeface="Helvetica Neue Light"/>
                <a:cs typeface="Helvetica Neue Light"/>
              </a:rPr>
              <a:t>of support from relevant national </a:t>
            </a:r>
            <a:r>
              <a:rPr lang="en-GB" sz="2200" i="1" dirty="0" smtClean="0">
                <a:solidFill>
                  <a:schemeClr val="tx1"/>
                </a:solidFill>
                <a:ea typeface="Helvetica Neue Light"/>
                <a:cs typeface="Helvetica Neue Light"/>
              </a:rPr>
              <a:t>authorities</a:t>
            </a:r>
          </a:p>
          <a:p>
            <a:pPr>
              <a:buFontTx/>
              <a:buChar char="►"/>
            </a:pPr>
            <a:r>
              <a:rPr lang="en-GB" sz="2200" i="1" dirty="0">
                <a:solidFill>
                  <a:schemeClr val="tx1"/>
                </a:solidFill>
                <a:ea typeface="Helvetica Neue Light"/>
                <a:cs typeface="Helvetica Neue Light"/>
              </a:rPr>
              <a:t>D</a:t>
            </a:r>
            <a:r>
              <a:rPr lang="en-GB" sz="2200" i="1" dirty="0" smtClean="0">
                <a:solidFill>
                  <a:schemeClr val="tx1"/>
                </a:solidFill>
                <a:ea typeface="Helvetica Neue Light"/>
                <a:cs typeface="Helvetica Neue Light"/>
              </a:rPr>
              <a:t>ue </a:t>
            </a:r>
            <a:r>
              <a:rPr lang="en-GB" sz="2200" i="1" dirty="0">
                <a:solidFill>
                  <a:schemeClr val="tx1"/>
                </a:solidFill>
                <a:ea typeface="Helvetica Neue Light"/>
                <a:cs typeface="Helvetica Neue Light"/>
              </a:rPr>
              <a:t>diligence questionnaire, and necessary supporting documents to the due </a:t>
            </a:r>
            <a:r>
              <a:rPr lang="en-GB" sz="2200" i="1" dirty="0" smtClean="0">
                <a:solidFill>
                  <a:schemeClr val="tx1"/>
                </a:solidFill>
                <a:ea typeface="Helvetica Neue Light"/>
                <a:cs typeface="Helvetica Neue Light"/>
              </a:rPr>
              <a:t>diligence</a:t>
            </a:r>
          </a:p>
          <a:p>
            <a:pPr>
              <a:buFontTx/>
              <a:buChar char="►"/>
            </a:pPr>
            <a:r>
              <a:rPr lang="en-GB" sz="2200" i="1" dirty="0">
                <a:solidFill>
                  <a:schemeClr val="tx1"/>
                </a:solidFill>
                <a:ea typeface="Helvetica Neue Light"/>
                <a:cs typeface="Helvetica Neue Light"/>
              </a:rPr>
              <a:t>S</a:t>
            </a:r>
            <a:r>
              <a:rPr lang="en-GB" sz="2200" i="1" dirty="0" smtClean="0">
                <a:solidFill>
                  <a:schemeClr val="tx1"/>
                </a:solidFill>
                <a:ea typeface="Helvetica Neue Light"/>
                <a:cs typeface="Helvetica Neue Light"/>
              </a:rPr>
              <a:t>implified </a:t>
            </a:r>
            <a:r>
              <a:rPr lang="en-GB" sz="2200" i="1" dirty="0">
                <a:solidFill>
                  <a:schemeClr val="tx1"/>
                </a:solidFill>
                <a:ea typeface="Helvetica Neue Light"/>
                <a:cs typeface="Helvetica Neue Light"/>
              </a:rPr>
              <a:t>ESMS </a:t>
            </a:r>
            <a:r>
              <a:rPr lang="en-GB" sz="2200" i="1" dirty="0" smtClean="0">
                <a:solidFill>
                  <a:schemeClr val="tx1"/>
                </a:solidFill>
                <a:ea typeface="Helvetica Neue Light"/>
                <a:cs typeface="Helvetica Neue Light"/>
              </a:rPr>
              <a:t>questionnaire</a:t>
            </a:r>
          </a:p>
          <a:p>
            <a:pPr>
              <a:buFontTx/>
              <a:buChar char="►"/>
            </a:pPr>
            <a:r>
              <a:rPr lang="en-GB" sz="2200" i="1" dirty="0" smtClean="0">
                <a:solidFill>
                  <a:schemeClr val="tx1"/>
                </a:solidFill>
                <a:ea typeface="Helvetica Neue Light"/>
                <a:cs typeface="Helvetica Neue Light"/>
              </a:rPr>
              <a:t>Full budget</a:t>
            </a:r>
          </a:p>
          <a:p>
            <a:pPr>
              <a:buFontTx/>
              <a:buChar char="►"/>
            </a:pPr>
            <a:r>
              <a:rPr lang="en-GB" sz="2200" i="1" dirty="0" smtClean="0">
                <a:solidFill>
                  <a:schemeClr val="tx1"/>
                </a:solidFill>
                <a:ea typeface="Helvetica Neue Light"/>
                <a:cs typeface="Helvetica Neue Light"/>
              </a:rPr>
              <a:t>Logical Framework</a:t>
            </a:r>
            <a:endParaRPr lang="en-GB" sz="2200" i="1" dirty="0">
              <a:solidFill>
                <a:schemeClr val="tx1"/>
              </a:solidFill>
              <a:ea typeface="Helvetica Neue Light"/>
              <a:cs typeface="Helvetica Neue Light"/>
            </a:endParaRPr>
          </a:p>
        </p:txBody>
      </p:sp>
    </p:spTree>
    <p:extLst>
      <p:ext uri="{BB962C8B-B14F-4D97-AF65-F5344CB8AC3E}">
        <p14:creationId xmlns:p14="http://schemas.microsoft.com/office/powerpoint/2010/main" val="1683128747"/>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lang="en-GB" sz="3200" dirty="0" smtClean="0"/>
              <a:t>Evaluation </a:t>
            </a:r>
            <a:r>
              <a:rPr lang="en-GB" sz="3200" dirty="0"/>
              <a:t>of </a:t>
            </a:r>
            <a:r>
              <a:rPr lang="en-GB" sz="3200" dirty="0" smtClean="0"/>
              <a:t>applications</a:t>
            </a:r>
            <a:endParaRPr lang="en-GB" sz="3200" dirty="0"/>
          </a:p>
        </p:txBody>
      </p:sp>
      <p:sp>
        <p:nvSpPr>
          <p:cNvPr id="6" name="Content Placeholder 5"/>
          <p:cNvSpPr>
            <a:spLocks noGrp="1"/>
          </p:cNvSpPr>
          <p:nvPr>
            <p:ph idx="1"/>
          </p:nvPr>
        </p:nvSpPr>
        <p:spPr>
          <a:xfrm>
            <a:off x="685801" y="1180276"/>
            <a:ext cx="10515600" cy="2394198"/>
          </a:xfrm>
        </p:spPr>
        <p:txBody>
          <a:bodyPr>
            <a:normAutofit/>
          </a:bodyPr>
          <a:lstStyle/>
          <a:p>
            <a:r>
              <a:rPr lang="en-GB" sz="2200" dirty="0">
                <a:latin typeface="+mn-lt"/>
                <a:ea typeface="Helvetica Neue Light"/>
                <a:cs typeface="Helvetica Neue Light"/>
              </a:rPr>
              <a:t>The review </a:t>
            </a:r>
            <a:r>
              <a:rPr lang="en-GB" sz="2200" dirty="0" smtClean="0">
                <a:latin typeface="+mn-lt"/>
                <a:ea typeface="Helvetica Neue Light"/>
                <a:cs typeface="Helvetica Neue Light"/>
              </a:rPr>
              <a:t>and contracting process is expected </a:t>
            </a:r>
            <a:r>
              <a:rPr lang="en-GB" sz="2200" dirty="0">
                <a:latin typeface="+mn-lt"/>
                <a:ea typeface="Helvetica Neue Light"/>
                <a:cs typeface="Helvetica Neue Light"/>
              </a:rPr>
              <a:t>to take a maximum of </a:t>
            </a:r>
            <a:r>
              <a:rPr lang="en-GB" sz="2200" b="1" dirty="0">
                <a:latin typeface="+mn-lt"/>
                <a:ea typeface="Helvetica Neue Light"/>
                <a:cs typeface="Helvetica Neue Light"/>
              </a:rPr>
              <a:t>3</a:t>
            </a:r>
            <a:r>
              <a:rPr lang="en-GB" sz="2200" b="1" dirty="0" smtClean="0">
                <a:latin typeface="+mn-lt"/>
                <a:ea typeface="Helvetica Neue Light"/>
                <a:cs typeface="Helvetica Neue Light"/>
              </a:rPr>
              <a:t> </a:t>
            </a:r>
            <a:r>
              <a:rPr lang="en-GB" sz="2200" b="1" dirty="0">
                <a:latin typeface="+mn-lt"/>
                <a:ea typeface="Helvetica Neue Light"/>
                <a:cs typeface="Helvetica Neue Light"/>
              </a:rPr>
              <a:t>months </a:t>
            </a:r>
            <a:r>
              <a:rPr lang="en-GB" sz="2200" dirty="0">
                <a:latin typeface="+mn-lt"/>
                <a:ea typeface="Helvetica Neue Light"/>
                <a:cs typeface="Helvetica Neue Light"/>
              </a:rPr>
              <a:t>following the deadline of the Call for </a:t>
            </a:r>
            <a:r>
              <a:rPr lang="en-GB" sz="2200" dirty="0" smtClean="0">
                <a:latin typeface="+mn-lt"/>
                <a:ea typeface="Helvetica Neue Light"/>
                <a:cs typeface="Helvetica Neue Light"/>
              </a:rPr>
              <a:t>Proposals.</a:t>
            </a:r>
          </a:p>
          <a:p>
            <a:r>
              <a:rPr lang="en-GB" sz="2200" b="1" dirty="0" smtClean="0">
                <a:latin typeface="+mn-lt"/>
                <a:ea typeface="Helvetica Neue Light"/>
                <a:cs typeface="Helvetica Neue Light"/>
              </a:rPr>
              <a:t>Administrative check</a:t>
            </a:r>
            <a:r>
              <a:rPr lang="en-GB" sz="2200" dirty="0" smtClean="0">
                <a:latin typeface="+mn-lt"/>
                <a:ea typeface="Helvetica Neue Light"/>
                <a:cs typeface="Helvetica Neue Light"/>
              </a:rPr>
              <a:t>: deadline, assessment report, eligibility, supporting documents, etc.</a:t>
            </a:r>
          </a:p>
          <a:p>
            <a:r>
              <a:rPr lang="en-GB" sz="2200" dirty="0" smtClean="0">
                <a:latin typeface="+mn-lt"/>
                <a:ea typeface="Helvetica Neue Light"/>
                <a:cs typeface="Helvetica Neue Light"/>
              </a:rPr>
              <a:t>Proposals that </a:t>
            </a:r>
            <a:r>
              <a:rPr lang="en-GB" sz="2200" dirty="0">
                <a:latin typeface="+mn-lt"/>
                <a:ea typeface="Helvetica Neue Light"/>
                <a:cs typeface="Helvetica Neue Light"/>
              </a:rPr>
              <a:t>pass </a:t>
            </a:r>
            <a:r>
              <a:rPr lang="en-GB" sz="2200" dirty="0" smtClean="0">
                <a:latin typeface="+mn-lt"/>
                <a:ea typeface="Helvetica Neue Light"/>
                <a:cs typeface="Helvetica Neue Light"/>
              </a:rPr>
              <a:t>the administrative </a:t>
            </a:r>
            <a:r>
              <a:rPr lang="en-GB" sz="2200" dirty="0">
                <a:latin typeface="+mn-lt"/>
                <a:ea typeface="Helvetica Neue Light"/>
                <a:cs typeface="Helvetica Neue Light"/>
              </a:rPr>
              <a:t>check will be </a:t>
            </a:r>
            <a:r>
              <a:rPr lang="en-GB" sz="2200" dirty="0" smtClean="0">
                <a:latin typeface="+mn-lt"/>
                <a:ea typeface="Helvetica Neue Light"/>
                <a:cs typeface="Helvetica Neue Light"/>
              </a:rPr>
              <a:t>evaluated on the relevance and design of the proposed activities (</a:t>
            </a:r>
            <a:r>
              <a:rPr lang="en-GB" sz="2200" b="1" dirty="0" smtClean="0">
                <a:latin typeface="+mn-lt"/>
                <a:ea typeface="Helvetica Neue Light"/>
                <a:cs typeface="Helvetica Neue Light"/>
              </a:rPr>
              <a:t>Evaluation sheet</a:t>
            </a:r>
            <a:r>
              <a:rPr lang="en-GB" sz="2200" dirty="0" smtClean="0">
                <a:latin typeface="+mn-lt"/>
                <a:ea typeface="Helvetica Neue Light"/>
                <a:cs typeface="Helvetica Neue Light"/>
              </a:rPr>
              <a:t>)</a:t>
            </a:r>
            <a:endParaRPr lang="en-GB" sz="2200" dirty="0">
              <a:latin typeface="+mn-lt"/>
              <a:ea typeface="Helvetica Neue Light"/>
              <a:cs typeface="Helvetica Neue Light"/>
            </a:endParaRPr>
          </a:p>
          <a:p>
            <a:pPr lvl="0">
              <a:lnSpc>
                <a:spcPct val="110000"/>
              </a:lnSpc>
            </a:pPr>
            <a:endParaRPr lang="en-GB" sz="2400" dirty="0">
              <a:latin typeface="+mn-lt"/>
              <a:ea typeface="Helvetica Neue Light"/>
              <a:cs typeface="Helvetica Neue Light"/>
            </a:endParaRPr>
          </a:p>
          <a:p>
            <a:pPr marL="0" lvl="0" indent="0">
              <a:lnSpc>
                <a:spcPct val="120000"/>
              </a:lnSpc>
              <a:buNone/>
            </a:pPr>
            <a:endParaRPr lang="en-GB" dirty="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229101103"/>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lang="en-GB" sz="3200" dirty="0" smtClean="0"/>
              <a:t>Indicative </a:t>
            </a:r>
            <a:r>
              <a:rPr lang="en-GB" sz="3200" dirty="0"/>
              <a:t>timeline</a:t>
            </a:r>
          </a:p>
        </p:txBody>
      </p:sp>
      <p:graphicFrame>
        <p:nvGraphicFramePr>
          <p:cNvPr id="4" name="Table 3"/>
          <p:cNvGraphicFramePr>
            <a:graphicFrameLocks noGrp="1"/>
          </p:cNvGraphicFramePr>
          <p:nvPr>
            <p:extLst>
              <p:ext uri="{D42A27DB-BD31-4B8C-83A1-F6EECF244321}">
                <p14:modId xmlns:p14="http://schemas.microsoft.com/office/powerpoint/2010/main" val="4186771849"/>
              </p:ext>
            </p:extLst>
          </p:nvPr>
        </p:nvGraphicFramePr>
        <p:xfrm>
          <a:off x="685800" y="1160428"/>
          <a:ext cx="10678886" cy="4446451"/>
        </p:xfrm>
        <a:graphic>
          <a:graphicData uri="http://schemas.openxmlformats.org/drawingml/2006/table">
            <a:tbl>
              <a:tblPr firstRow="1" firstCol="1" bandRow="1">
                <a:tableStyleId>{5C22544A-7EE6-4342-B048-85BDC9FD1C3A}</a:tableStyleId>
              </a:tblPr>
              <a:tblGrid>
                <a:gridCol w="6466114">
                  <a:extLst>
                    <a:ext uri="{9D8B030D-6E8A-4147-A177-3AD203B41FA5}">
                      <a16:colId xmlns:a16="http://schemas.microsoft.com/office/drawing/2014/main" val="4229986953"/>
                    </a:ext>
                  </a:extLst>
                </a:gridCol>
                <a:gridCol w="2873829">
                  <a:extLst>
                    <a:ext uri="{9D8B030D-6E8A-4147-A177-3AD203B41FA5}">
                      <a16:colId xmlns:a16="http://schemas.microsoft.com/office/drawing/2014/main" val="208746510"/>
                    </a:ext>
                  </a:extLst>
                </a:gridCol>
                <a:gridCol w="1338943">
                  <a:extLst>
                    <a:ext uri="{9D8B030D-6E8A-4147-A177-3AD203B41FA5}">
                      <a16:colId xmlns:a16="http://schemas.microsoft.com/office/drawing/2014/main" val="957966014"/>
                    </a:ext>
                  </a:extLst>
                </a:gridCol>
              </a:tblGrid>
              <a:tr h="750137">
                <a:tc>
                  <a:txBody>
                    <a:bodyPr/>
                    <a:lstStyle/>
                    <a:p>
                      <a:pPr algn="just">
                        <a:lnSpc>
                          <a:spcPct val="107000"/>
                        </a:lnSpc>
                        <a:spcAft>
                          <a:spcPts val="0"/>
                        </a:spcAft>
                      </a:pPr>
                      <a:r>
                        <a:rPr lang="en-US" sz="2400">
                          <a:effectLst/>
                        </a:rPr>
                        <a:t>Activities</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Deadline</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Time (GMT+1)</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041634"/>
                  </a:ext>
                </a:extLst>
              </a:tr>
              <a:tr h="400896">
                <a:tc>
                  <a:txBody>
                    <a:bodyPr/>
                    <a:lstStyle/>
                    <a:p>
                      <a:pPr algn="just">
                        <a:lnSpc>
                          <a:spcPct val="107000"/>
                        </a:lnSpc>
                        <a:spcAft>
                          <a:spcPts val="0"/>
                        </a:spcAft>
                      </a:pPr>
                      <a:r>
                        <a:rPr lang="en-US" sz="2400" dirty="0" smtClean="0">
                          <a:effectLst/>
                        </a:rPr>
                        <a:t>Portal opens for submission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21 March 2022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8264350"/>
                  </a:ext>
                </a:extLst>
              </a:tr>
              <a:tr h="820354">
                <a:tc>
                  <a:txBody>
                    <a:bodyPr/>
                    <a:lstStyle/>
                    <a:p>
                      <a:pPr algn="just">
                        <a:lnSpc>
                          <a:spcPct val="107000"/>
                        </a:lnSpc>
                        <a:spcAft>
                          <a:spcPts val="0"/>
                        </a:spcAft>
                      </a:pPr>
                      <a:r>
                        <a:rPr lang="en-US" sz="2400">
                          <a:effectLst/>
                        </a:rPr>
                        <a:t>Deadline for requesting any clarifications from the BIOPAMA teams</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5 April 2022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23:59</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2678389"/>
                  </a:ext>
                </a:extLst>
              </a:tr>
              <a:tr h="400896">
                <a:tc>
                  <a:txBody>
                    <a:bodyPr/>
                    <a:lstStyle/>
                    <a:p>
                      <a:pPr algn="just">
                        <a:lnSpc>
                          <a:spcPct val="107000"/>
                        </a:lnSpc>
                        <a:spcAft>
                          <a:spcPts val="0"/>
                        </a:spcAft>
                      </a:pPr>
                      <a:r>
                        <a:rPr lang="en-US" sz="2400">
                          <a:effectLst/>
                        </a:rPr>
                        <a:t>Deadline for proposal submission</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10 April 202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23:59</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8612833"/>
                  </a:ext>
                </a:extLst>
              </a:tr>
              <a:tr h="400896">
                <a:tc>
                  <a:txBody>
                    <a:bodyPr/>
                    <a:lstStyle/>
                    <a:p>
                      <a:pPr algn="just">
                        <a:lnSpc>
                          <a:spcPct val="107000"/>
                        </a:lnSpc>
                        <a:spcAft>
                          <a:spcPts val="0"/>
                        </a:spcAft>
                      </a:pPr>
                      <a:r>
                        <a:rPr lang="en-US" sz="2400" dirty="0">
                          <a:effectLst/>
                        </a:rPr>
                        <a:t>Internal and expert </a:t>
                      </a:r>
                      <a:r>
                        <a:rPr lang="en-US" sz="2400" dirty="0" smtClean="0">
                          <a:effectLst/>
                        </a:rPr>
                        <a:t>proposal </a:t>
                      </a:r>
                      <a:r>
                        <a:rPr lang="en-US" sz="2400" dirty="0">
                          <a:effectLst/>
                        </a:rPr>
                        <a:t>review</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06 June 2022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4523734"/>
                  </a:ext>
                </a:extLst>
              </a:tr>
              <a:tr h="820354">
                <a:tc>
                  <a:txBody>
                    <a:bodyPr/>
                    <a:lstStyle/>
                    <a:p>
                      <a:pPr algn="just">
                        <a:lnSpc>
                          <a:spcPct val="107000"/>
                        </a:lnSpc>
                        <a:spcAft>
                          <a:spcPts val="0"/>
                        </a:spcAft>
                      </a:pPr>
                      <a:r>
                        <a:rPr lang="en-US" sz="2400" dirty="0">
                          <a:effectLst/>
                        </a:rPr>
                        <a:t>Notification of applicants of successful and unsuccessful </a:t>
                      </a:r>
                      <a:r>
                        <a:rPr lang="en-US" sz="2400" dirty="0" smtClean="0">
                          <a:effectLst/>
                        </a:rPr>
                        <a:t>proposals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From 13 June 2022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n-US" sz="2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0288843"/>
                  </a:ext>
                </a:extLst>
              </a:tr>
              <a:tr h="820354">
                <a:tc>
                  <a:txBody>
                    <a:bodyPr/>
                    <a:lstStyle/>
                    <a:p>
                      <a:pPr algn="just">
                        <a:lnSpc>
                          <a:spcPct val="107000"/>
                        </a:lnSpc>
                        <a:spcAft>
                          <a:spcPts val="0"/>
                        </a:spcAft>
                      </a:pPr>
                      <a:r>
                        <a:rPr lang="en-US" sz="2400">
                          <a:effectLst/>
                        </a:rPr>
                        <a:t>Signature of grant agreements</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Between 15 June and 31 July 2022</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dirty="0">
                          <a:effectLst/>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741173"/>
                  </a:ext>
                </a:extLst>
              </a:tr>
            </a:tbl>
          </a:graphicData>
        </a:graphic>
      </p:graphicFrame>
    </p:spTree>
    <p:extLst>
      <p:ext uri="{BB962C8B-B14F-4D97-AF65-F5344CB8AC3E}">
        <p14:creationId xmlns:p14="http://schemas.microsoft.com/office/powerpoint/2010/main" val="538491825"/>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cstate="print" r:embed="rId2"/>
            <a:stretch>
              <a:fillRect/>
            </a:stretch>
          </a:blipFill>
        </p:spPr>
        <p:txBody>
          <a:bodyPr bIns="0" lIns="0" rIns="0" rtlCol="0" tIns="0" wrap="square"/>
          <a:lstStyle/>
          <a:p>
            <a:endParaRPr/>
          </a:p>
        </p:txBody>
      </p:sp>
      <p:sp>
        <p:nvSpPr>
          <p:cNvPr id="5" name="object 10"/>
          <p:cNvSpPr txBox="1"/>
          <p:nvPr/>
        </p:nvSpPr>
        <p:spPr>
          <a:xfrm>
            <a:off x="1301237" y="6578807"/>
            <a:ext cx="3232785" cy="283210"/>
          </a:xfrm>
          <a:prstGeom prst="rect">
            <a:avLst/>
          </a:prstGeom>
        </p:spPr>
        <p:txBody>
          <a:bodyPr bIns="0" lIns="0" rIns="0" rtlCol="0" tIns="0" vert="horz" wrap="square">
            <a:spAutoFit/>
          </a:bodyPr>
          <a:lstStyle/>
          <a:p>
            <a:pPr indent="-1179830" marL="1191895" marR="5080">
              <a:lnSpc>
                <a:spcPct val="102200"/>
              </a:lnSpc>
            </a:pPr>
            <a:r>
              <a:rPr dirty="0" sz="900">
                <a:solidFill>
                  <a:srgbClr val="70A5A1"/>
                </a:solidFill>
                <a:latin typeface="Franklin Gothic Book"/>
                <a:cs typeface="Franklin Gothic Book"/>
              </a:rPr>
              <a:t>A</a:t>
            </a:r>
            <a:r>
              <a:rPr dirty="0" spc="5" sz="900">
                <a:solidFill>
                  <a:srgbClr val="70A5A1"/>
                </a:solidFill>
                <a:latin typeface="Franklin Gothic Book"/>
                <a:cs typeface="Franklin Gothic Book"/>
              </a:rPr>
              <a:t>n </a:t>
            </a:r>
            <a:r>
              <a:rPr dirty="0" spc="10" sz="900">
                <a:solidFill>
                  <a:srgbClr val="70A5A1"/>
                </a:solidFill>
                <a:latin typeface="Franklin Gothic Book"/>
                <a:cs typeface="Franklin Gothic Book"/>
              </a:rPr>
              <a:t>i</a:t>
            </a:r>
            <a:r>
              <a:rPr dirty="0" sz="900">
                <a:solidFill>
                  <a:srgbClr val="70A5A1"/>
                </a:solidFill>
                <a:latin typeface="Franklin Gothic Book"/>
                <a:cs typeface="Franklin Gothic Book"/>
              </a:rPr>
              <a:t>n</a:t>
            </a:r>
            <a:r>
              <a:rPr dirty="0" spc="10" sz="900">
                <a:solidFill>
                  <a:srgbClr val="70A5A1"/>
                </a:solidFill>
                <a:latin typeface="Franklin Gothic Book"/>
                <a:cs typeface="Franklin Gothic Book"/>
              </a:rPr>
              <a:t>i</a:t>
            </a:r>
            <a:r>
              <a:rPr dirty="0" sz="900">
                <a:solidFill>
                  <a:srgbClr val="70A5A1"/>
                </a:solidFill>
                <a:latin typeface="Franklin Gothic Book"/>
                <a:cs typeface="Franklin Gothic Book"/>
              </a:rPr>
              <a:t>ti</a:t>
            </a:r>
            <a:r>
              <a:rPr dirty="0" spc="15" sz="900">
                <a:solidFill>
                  <a:srgbClr val="70A5A1"/>
                </a:solidFill>
                <a:latin typeface="Franklin Gothic Book"/>
                <a:cs typeface="Franklin Gothic Book"/>
              </a:rPr>
              <a:t>a</a:t>
            </a:r>
            <a:r>
              <a:rPr dirty="0" spc="5" sz="900">
                <a:solidFill>
                  <a:srgbClr val="70A5A1"/>
                </a:solidFill>
                <a:latin typeface="Franklin Gothic Book"/>
                <a:cs typeface="Franklin Gothic Book"/>
              </a:rPr>
              <a:t>t</a:t>
            </a:r>
            <a:r>
              <a:rPr dirty="0" spc="-10" sz="900">
                <a:solidFill>
                  <a:srgbClr val="70A5A1"/>
                </a:solidFill>
                <a:latin typeface="Franklin Gothic Book"/>
                <a:cs typeface="Franklin Gothic Book"/>
              </a:rPr>
              <a:t>i</a:t>
            </a:r>
            <a:r>
              <a:rPr dirty="0" spc="5" sz="900">
                <a:solidFill>
                  <a:srgbClr val="70A5A1"/>
                </a:solidFill>
                <a:latin typeface="Franklin Gothic Book"/>
                <a:cs typeface="Franklin Gothic Book"/>
              </a:rPr>
              <a:t>ve</a:t>
            </a:r>
            <a:r>
              <a:rPr dirty="0" spc="-35" sz="900">
                <a:solidFill>
                  <a:srgbClr val="70A5A1"/>
                </a:solidFill>
                <a:latin typeface="Franklin Gothic Book"/>
                <a:cs typeface="Franklin Gothic Book"/>
              </a:rPr>
              <a:t> </a:t>
            </a:r>
            <a:r>
              <a:rPr dirty="0" spc="5" sz="900">
                <a:solidFill>
                  <a:srgbClr val="70A5A1"/>
                </a:solidFill>
                <a:latin typeface="Franklin Gothic Book"/>
                <a:cs typeface="Franklin Gothic Book"/>
              </a:rPr>
              <a:t>of</a:t>
            </a:r>
            <a:r>
              <a:rPr dirty="0" spc="15" sz="900">
                <a:solidFill>
                  <a:srgbClr val="70A5A1"/>
                </a:solidFill>
                <a:latin typeface="Franklin Gothic Book"/>
                <a:cs typeface="Franklin Gothic Book"/>
              </a:rPr>
              <a:t> </a:t>
            </a:r>
            <a:r>
              <a:rPr dirty="0" spc="5" sz="900">
                <a:solidFill>
                  <a:srgbClr val="70A5A1"/>
                </a:solidFill>
                <a:latin typeface="Franklin Gothic Book"/>
                <a:cs typeface="Franklin Gothic Book"/>
              </a:rPr>
              <a:t>the</a:t>
            </a:r>
            <a:r>
              <a:rPr dirty="0" spc="-5" sz="900">
                <a:solidFill>
                  <a:srgbClr val="70A5A1"/>
                </a:solidFill>
                <a:latin typeface="Franklin Gothic Book"/>
                <a:cs typeface="Franklin Gothic Book"/>
              </a:rPr>
              <a:t> </a:t>
            </a:r>
            <a:r>
              <a:rPr dirty="0" sz="900">
                <a:solidFill>
                  <a:srgbClr val="70A5A1"/>
                </a:solidFill>
                <a:latin typeface="Franklin Gothic Book"/>
                <a:cs typeface="Franklin Gothic Book"/>
              </a:rPr>
              <a:t>A</a:t>
            </a:r>
            <a:r>
              <a:rPr dirty="0" spc="20" sz="900">
                <a:solidFill>
                  <a:srgbClr val="70A5A1"/>
                </a:solidFill>
                <a:latin typeface="Franklin Gothic Book"/>
                <a:cs typeface="Franklin Gothic Book"/>
              </a:rPr>
              <a:t>C</a:t>
            </a:r>
            <a:r>
              <a:rPr dirty="0" spc="10" sz="900">
                <a:solidFill>
                  <a:srgbClr val="70A5A1"/>
                </a:solidFill>
                <a:latin typeface="Franklin Gothic Book"/>
                <a:cs typeface="Franklin Gothic Book"/>
              </a:rPr>
              <a:t>P</a:t>
            </a:r>
            <a:r>
              <a:rPr dirty="0" spc="-5" sz="900">
                <a:solidFill>
                  <a:srgbClr val="70A5A1"/>
                </a:solidFill>
                <a:latin typeface="Franklin Gothic Book"/>
                <a:cs typeface="Franklin Gothic Book"/>
              </a:rPr>
              <a:t> </a:t>
            </a:r>
            <a:r>
              <a:rPr dirty="0" spc="10" sz="900">
                <a:solidFill>
                  <a:srgbClr val="70A5A1"/>
                </a:solidFill>
                <a:latin typeface="Franklin Gothic Book"/>
                <a:cs typeface="Franklin Gothic Book"/>
              </a:rPr>
              <a:t>G</a:t>
            </a:r>
            <a:r>
              <a:rPr dirty="0" spc="-5" sz="900">
                <a:solidFill>
                  <a:srgbClr val="70A5A1"/>
                </a:solidFill>
                <a:latin typeface="Franklin Gothic Book"/>
                <a:cs typeface="Franklin Gothic Book"/>
              </a:rPr>
              <a:t>r</a:t>
            </a:r>
            <a:r>
              <a:rPr dirty="0" spc="5" sz="900">
                <a:solidFill>
                  <a:srgbClr val="70A5A1"/>
                </a:solidFill>
                <a:latin typeface="Franklin Gothic Book"/>
                <a:cs typeface="Franklin Gothic Book"/>
              </a:rPr>
              <a:t>o</a:t>
            </a:r>
            <a:r>
              <a:rPr dirty="0" spc="10" sz="900">
                <a:solidFill>
                  <a:srgbClr val="70A5A1"/>
                </a:solidFill>
                <a:latin typeface="Franklin Gothic Book"/>
                <a:cs typeface="Franklin Gothic Book"/>
              </a:rPr>
              <a:t>u</a:t>
            </a:r>
            <a:r>
              <a:rPr dirty="0" spc="5" sz="900">
                <a:solidFill>
                  <a:srgbClr val="70A5A1"/>
                </a:solidFill>
                <a:latin typeface="Franklin Gothic Book"/>
                <a:cs typeface="Franklin Gothic Book"/>
              </a:rPr>
              <a:t>p</a:t>
            </a:r>
            <a:r>
              <a:rPr dirty="0" spc="-10" sz="900">
                <a:solidFill>
                  <a:srgbClr val="70A5A1"/>
                </a:solidFill>
                <a:latin typeface="Franklin Gothic Book"/>
                <a:cs typeface="Franklin Gothic Book"/>
              </a:rPr>
              <a:t> </a:t>
            </a:r>
            <a:r>
              <a:rPr dirty="0" spc="-5" sz="900">
                <a:solidFill>
                  <a:srgbClr val="70A5A1"/>
                </a:solidFill>
                <a:latin typeface="Franklin Gothic Book"/>
                <a:cs typeface="Franklin Gothic Book"/>
              </a:rPr>
              <a:t>o</a:t>
            </a:r>
            <a:r>
              <a:rPr dirty="0" spc="5" sz="900">
                <a:solidFill>
                  <a:srgbClr val="70A5A1"/>
                </a:solidFill>
                <a:latin typeface="Franklin Gothic Book"/>
                <a:cs typeface="Franklin Gothic Book"/>
              </a:rPr>
              <a:t>f St</a:t>
            </a:r>
            <a:r>
              <a:rPr dirty="0" spc="15" sz="900">
                <a:solidFill>
                  <a:srgbClr val="70A5A1"/>
                </a:solidFill>
                <a:latin typeface="Franklin Gothic Book"/>
                <a:cs typeface="Franklin Gothic Book"/>
              </a:rPr>
              <a:t>a</a:t>
            </a:r>
            <a:r>
              <a:rPr dirty="0" spc="5" sz="900">
                <a:solidFill>
                  <a:srgbClr val="70A5A1"/>
                </a:solidFill>
                <a:latin typeface="Franklin Gothic Book"/>
                <a:cs typeface="Franklin Gothic Book"/>
              </a:rPr>
              <a:t>tes</a:t>
            </a:r>
            <a:r>
              <a:rPr dirty="0" spc="-10" sz="900">
                <a:solidFill>
                  <a:srgbClr val="70A5A1"/>
                </a:solidFill>
                <a:latin typeface="Franklin Gothic Book"/>
                <a:cs typeface="Franklin Gothic Book"/>
              </a:rPr>
              <a:t> </a:t>
            </a:r>
            <a:r>
              <a:rPr dirty="0" sz="900">
                <a:solidFill>
                  <a:srgbClr val="70A5A1"/>
                </a:solidFill>
                <a:latin typeface="Franklin Gothic Book"/>
                <a:cs typeface="Franklin Gothic Book"/>
              </a:rPr>
              <a:t>fi</a:t>
            </a:r>
            <a:r>
              <a:rPr dirty="0" spc="10" sz="900">
                <a:solidFill>
                  <a:srgbClr val="70A5A1"/>
                </a:solidFill>
                <a:latin typeface="Franklin Gothic Book"/>
                <a:cs typeface="Franklin Gothic Book"/>
              </a:rPr>
              <a:t>n</a:t>
            </a:r>
            <a:r>
              <a:rPr dirty="0" spc="5" sz="900">
                <a:solidFill>
                  <a:srgbClr val="70A5A1"/>
                </a:solidFill>
                <a:latin typeface="Franklin Gothic Book"/>
                <a:cs typeface="Franklin Gothic Book"/>
              </a:rPr>
              <a:t>a</a:t>
            </a:r>
            <a:r>
              <a:rPr dirty="0" sz="900">
                <a:solidFill>
                  <a:srgbClr val="70A5A1"/>
                </a:solidFill>
                <a:latin typeface="Franklin Gothic Book"/>
                <a:cs typeface="Franklin Gothic Book"/>
              </a:rPr>
              <a:t>n</a:t>
            </a:r>
            <a:r>
              <a:rPr dirty="0" spc="5" sz="900">
                <a:solidFill>
                  <a:srgbClr val="70A5A1"/>
                </a:solidFill>
                <a:latin typeface="Franklin Gothic Book"/>
                <a:cs typeface="Franklin Gothic Book"/>
              </a:rPr>
              <a:t>ced</a:t>
            </a:r>
            <a:r>
              <a:rPr dirty="0" spc="-30" sz="900">
                <a:solidFill>
                  <a:srgbClr val="70A5A1"/>
                </a:solidFill>
                <a:latin typeface="Franklin Gothic Book"/>
                <a:cs typeface="Franklin Gothic Book"/>
              </a:rPr>
              <a:t> </a:t>
            </a:r>
            <a:r>
              <a:rPr dirty="0" spc="5" sz="900">
                <a:solidFill>
                  <a:srgbClr val="70A5A1"/>
                </a:solidFill>
                <a:latin typeface="Franklin Gothic Book"/>
                <a:cs typeface="Franklin Gothic Book"/>
              </a:rPr>
              <a:t>by</a:t>
            </a:r>
            <a:r>
              <a:rPr dirty="0" sz="900">
                <a:solidFill>
                  <a:srgbClr val="70A5A1"/>
                </a:solidFill>
                <a:latin typeface="Franklin Gothic Book"/>
                <a:cs typeface="Franklin Gothic Book"/>
              </a:rPr>
              <a:t> </a:t>
            </a:r>
            <a:r>
              <a:rPr dirty="0" spc="5" sz="900">
                <a:solidFill>
                  <a:srgbClr val="70A5A1"/>
                </a:solidFill>
                <a:latin typeface="Franklin Gothic Book"/>
                <a:cs typeface="Franklin Gothic Book"/>
              </a:rPr>
              <a:t>t</a:t>
            </a:r>
            <a:r>
              <a:rPr dirty="0" spc="10" sz="900">
                <a:solidFill>
                  <a:srgbClr val="70A5A1"/>
                </a:solidFill>
                <a:latin typeface="Franklin Gothic Book"/>
                <a:cs typeface="Franklin Gothic Book"/>
              </a:rPr>
              <a:t>h</a:t>
            </a:r>
            <a:r>
              <a:rPr dirty="0" spc="5" sz="900">
                <a:solidFill>
                  <a:srgbClr val="70A5A1"/>
                </a:solidFill>
                <a:latin typeface="Franklin Gothic Book"/>
                <a:cs typeface="Franklin Gothic Book"/>
              </a:rPr>
              <a:t>e</a:t>
            </a:r>
            <a:r>
              <a:rPr dirty="0" spc="-5" sz="900">
                <a:solidFill>
                  <a:srgbClr val="70A5A1"/>
                </a:solidFill>
                <a:latin typeface="Franklin Gothic Book"/>
                <a:cs typeface="Franklin Gothic Book"/>
              </a:rPr>
              <a:t> </a:t>
            </a:r>
            <a:r>
              <a:rPr dirty="0" spc="5" sz="900">
                <a:solidFill>
                  <a:srgbClr val="70A5A1"/>
                </a:solidFill>
                <a:latin typeface="Franklin Gothic Book"/>
                <a:cs typeface="Franklin Gothic Book"/>
              </a:rPr>
              <a:t>E</a:t>
            </a:r>
            <a:r>
              <a:rPr dirty="0" sz="900">
                <a:solidFill>
                  <a:srgbClr val="70A5A1"/>
                </a:solidFill>
                <a:latin typeface="Franklin Gothic Book"/>
                <a:cs typeface="Franklin Gothic Book"/>
              </a:rPr>
              <a:t>u</a:t>
            </a:r>
            <a:r>
              <a:rPr dirty="0" spc="5" sz="900">
                <a:solidFill>
                  <a:srgbClr val="70A5A1"/>
                </a:solidFill>
                <a:latin typeface="Franklin Gothic Book"/>
                <a:cs typeface="Franklin Gothic Book"/>
              </a:rPr>
              <a:t>ro</a:t>
            </a:r>
            <a:r>
              <a:rPr dirty="0" sz="900">
                <a:solidFill>
                  <a:srgbClr val="70A5A1"/>
                </a:solidFill>
                <a:latin typeface="Franklin Gothic Book"/>
                <a:cs typeface="Franklin Gothic Book"/>
              </a:rPr>
              <a:t>p</a:t>
            </a:r>
            <a:r>
              <a:rPr dirty="0" spc="5" sz="900">
                <a:solidFill>
                  <a:srgbClr val="70A5A1"/>
                </a:solidFill>
                <a:latin typeface="Franklin Gothic Book"/>
                <a:cs typeface="Franklin Gothic Book"/>
              </a:rPr>
              <a:t>ean U</a:t>
            </a:r>
            <a:r>
              <a:rPr dirty="0" spc="10" sz="900">
                <a:solidFill>
                  <a:srgbClr val="70A5A1"/>
                </a:solidFill>
                <a:latin typeface="Franklin Gothic Book"/>
                <a:cs typeface="Franklin Gothic Book"/>
              </a:rPr>
              <a:t>n</a:t>
            </a:r>
            <a:r>
              <a:rPr dirty="0" spc="5" sz="900">
                <a:solidFill>
                  <a:srgbClr val="70A5A1"/>
                </a:solidFill>
                <a:latin typeface="Franklin Gothic Book"/>
                <a:cs typeface="Franklin Gothic Book"/>
              </a:rPr>
              <a:t>io</a:t>
            </a:r>
            <a:r>
              <a:rPr dirty="0" sz="900">
                <a:solidFill>
                  <a:srgbClr val="70A5A1"/>
                </a:solidFill>
                <a:latin typeface="Franklin Gothic Book"/>
                <a:cs typeface="Franklin Gothic Book"/>
              </a:rPr>
              <a:t>n</a:t>
            </a:r>
            <a:r>
              <a:rPr dirty="0" spc="5" sz="900">
                <a:solidFill>
                  <a:srgbClr val="70A5A1"/>
                </a:solidFill>
                <a:latin typeface="Franklin Gothic Book"/>
                <a:cs typeface="Franklin Gothic Book"/>
              </a:rPr>
              <a:t>'s</a:t>
            </a:r>
            <a:r>
              <a:rPr dirty="0" spc="-10" sz="900">
                <a:solidFill>
                  <a:srgbClr val="70A5A1"/>
                </a:solidFill>
                <a:latin typeface="Franklin Gothic Book"/>
                <a:cs typeface="Franklin Gothic Book"/>
              </a:rPr>
              <a:t> </a:t>
            </a:r>
            <a:r>
              <a:rPr dirty="0" sz="900">
                <a:solidFill>
                  <a:srgbClr val="70A5A1"/>
                </a:solidFill>
                <a:latin typeface="Franklin Gothic Book"/>
                <a:cs typeface="Franklin Gothic Book"/>
              </a:rPr>
              <a:t>1</a:t>
            </a:r>
            <a:r>
              <a:rPr dirty="0" spc="10" sz="900">
                <a:solidFill>
                  <a:srgbClr val="70A5A1"/>
                </a:solidFill>
                <a:latin typeface="Franklin Gothic Book"/>
                <a:cs typeface="Franklin Gothic Book"/>
              </a:rPr>
              <a:t>1</a:t>
            </a:r>
            <a:r>
              <a:rPr baseline="27777" dirty="0" sz="900">
                <a:solidFill>
                  <a:srgbClr val="70A5A1"/>
                </a:solidFill>
                <a:latin typeface="Franklin Gothic Book"/>
                <a:cs typeface="Franklin Gothic Book"/>
              </a:rPr>
              <a:t>th</a:t>
            </a:r>
            <a:r>
              <a:rPr baseline="27777" dirty="0" spc="89" sz="900">
                <a:solidFill>
                  <a:srgbClr val="70A5A1"/>
                </a:solidFill>
                <a:latin typeface="Franklin Gothic Book"/>
                <a:cs typeface="Franklin Gothic Book"/>
              </a:rPr>
              <a:t> </a:t>
            </a:r>
            <a:r>
              <a:rPr dirty="0" spc="5" sz="900">
                <a:solidFill>
                  <a:srgbClr val="70A5A1"/>
                </a:solidFill>
                <a:latin typeface="Franklin Gothic Book"/>
                <a:cs typeface="Franklin Gothic Book"/>
              </a:rPr>
              <a:t>E</a:t>
            </a:r>
            <a:r>
              <a:rPr dirty="0" sz="900">
                <a:solidFill>
                  <a:srgbClr val="70A5A1"/>
                </a:solidFill>
                <a:latin typeface="Franklin Gothic Book"/>
                <a:cs typeface="Franklin Gothic Book"/>
              </a:rPr>
              <a:t>D</a:t>
            </a:r>
            <a:r>
              <a:rPr dirty="0" spc="5" sz="900">
                <a:solidFill>
                  <a:srgbClr val="70A5A1"/>
                </a:solidFill>
                <a:latin typeface="Franklin Gothic Book"/>
                <a:cs typeface="Franklin Gothic Book"/>
              </a:rPr>
              <a:t>F.</a:t>
            </a:r>
            <a:endParaRPr dirty="0" sz="90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dirty="0" lang="fr-FR" sz="3200"/>
              <a:t>Small </a:t>
            </a:r>
            <a:r>
              <a:rPr dirty="0" err="1" lang="fr-FR" sz="3200"/>
              <a:t>Technical</a:t>
            </a:r>
            <a:r>
              <a:rPr dirty="0" lang="fr-FR" sz="3200"/>
              <a:t> Grants </a:t>
            </a:r>
            <a:endParaRPr dirty="0" lang="en-US" sz="3200"/>
          </a:p>
        </p:txBody>
      </p:sp>
      <p:sp>
        <p:nvSpPr>
          <p:cNvPr id="8" name="Content Placeholder 7"/>
          <p:cNvSpPr>
            <a:spLocks noGrp="1"/>
          </p:cNvSpPr>
          <p:nvPr>
            <p:ph idx="1"/>
          </p:nvPr>
        </p:nvSpPr>
        <p:spPr/>
        <p:txBody>
          <a:bodyPr/>
          <a:lstStyle/>
          <a:p>
            <a:endParaRPr lang="en-GB"/>
          </a:p>
        </p:txBody>
      </p:sp>
      <p:sp>
        <p:nvSpPr>
          <p:cNvPr id="10" name="Title 1"/>
          <p:cNvSpPr txBox="1">
            <a:spLocks/>
          </p:cNvSpPr>
          <p:nvPr/>
        </p:nvSpPr>
        <p:spPr>
          <a:xfrm>
            <a:off x="685801" y="1037466"/>
            <a:ext cx="10515600" cy="562965"/>
          </a:xfrm>
          <a:prstGeom prst="rect">
            <a:avLst/>
          </a:prstGeom>
        </p:spPr>
        <p:txBody>
          <a:bodyPr anchor="ctr" bIns="45720" lIns="91440" rIns="91440" rtlCol="0" tIns="45720" vert="horz">
            <a:normAutofit fontScale="97500" lnSpcReduction="10000"/>
          </a:bodyPr>
          <a:lstStyle>
            <a:lvl1pPr algn="l" defTabSz="914400" eaLnBrk="1" hangingPunct="1" latinLnBrk="0" rtl="0">
              <a:lnSpc>
                <a:spcPct val="90000"/>
              </a:lnSpc>
              <a:spcBef>
                <a:spcPct val="0"/>
              </a:spcBef>
              <a:buNone/>
              <a:defRPr kern="1200" sz="3600">
                <a:solidFill>
                  <a:srgbClr val="A35B28"/>
                </a:solidFill>
                <a:latin charset="0" typeface="Franklin Gothic Demi"/>
                <a:ea charset="0" typeface="Franklin Gothic Demi"/>
                <a:cs charset="0" typeface="Franklin Gothic Demi"/>
              </a:defRPr>
            </a:lvl1pPr>
          </a:lstStyle>
          <a:p>
            <a:r>
              <a:rPr dirty="0" lang="en-GB" smtClean="0">
                <a:solidFill>
                  <a:schemeClr val="tx1"/>
                </a:solidFill>
              </a:rPr>
              <a:t>For more details: </a:t>
            </a:r>
            <a:r>
              <a:rPr dirty="0" lang="en-GB" smtClean="0">
                <a:hlinkClick r:id="rId3"/>
              </a:rPr>
              <a:t>https</a:t>
            </a:r>
            <a:r>
              <a:rPr dirty="0" lang="en-GB">
                <a:hlinkClick r:id="rId3"/>
              </a:rPr>
              <a:t>://action.biopama.org</a:t>
            </a:r>
            <a:r>
              <a:rPr dirty="0" lang="en-GB" smtClean="0">
                <a:hlinkClick r:id="rId3"/>
              </a:rPr>
              <a:t>/</a:t>
            </a:r>
            <a:r>
              <a:rPr dirty="0" lang="en-GB" smtClean="0"/>
              <a:t> </a:t>
            </a:r>
            <a:endParaRPr b="1" dirty="0" lang="en-US"/>
          </a:p>
        </p:txBody>
      </p:sp>
      <p:pic>
        <p:nvPicPr>
          <p:cNvPr id="4" name="Picture 3"/>
          <p:cNvPicPr>
            <a:picLocks noChangeAspect="1"/>
          </p:cNvPicPr>
          <p:nvPr/>
        </p:nvPicPr>
        <p:blipFill rotWithShape="1">
          <a:blip r:embed="rId4"/>
          <a:srcRect b="-61" r="29"/>
          <a:stretch/>
        </p:blipFill>
        <p:spPr>
          <a:xfrm>
            <a:off x="685800" y="1761432"/>
            <a:ext cx="10476039" cy="4804023"/>
          </a:xfrm>
          <a:prstGeom prst="rect">
            <a:avLst/>
          </a:prstGeom>
        </p:spPr>
      </p:pic>
    </p:spTree>
    <p:extLst>
      <p:ext uri="{BB962C8B-B14F-4D97-AF65-F5344CB8AC3E}">
        <p14:creationId xmlns:p14="http://schemas.microsoft.com/office/powerpoint/2010/main" val="3000985819"/>
      </p:ext>
    </p:extLst>
  </p:cSld>
  <p:clrMapOvr>
    <a:masterClrMapping/>
  </p:clrMapOvr>
  <mc:AlternateContent xmlns:mc="http://schemas.openxmlformats.org/markup-compatibility/2006" xmlns:p14="http://schemas.microsoft.com/office/powerpoint/2010/main">
    <mc:Choice Requires="p14">
      <p:transition p14:dur="2000" spd="slow"/>
    </mc:Choice>
    <mc:Fallback xmlns="">
      <p:transition spd="slow"/>
    </mc:Fallback>
  </mc:AlternateContent>
  <p:timing>
    <p:tnLst>
      <p:par>
        <p:cTn dur="indefinite" id="1" nodeType="tmRoot" restart="never"/>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2"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pic>
        <p:nvPicPr>
          <p:cNvPr id="7" name="image3.jpeg"/>
          <p:cNvPicPr/>
          <p:nvPr/>
        </p:nvPicPr>
        <p:blipFill>
          <a:blip r:embed="rId3" cstate="print"/>
          <a:stretch>
            <a:fillRect/>
          </a:stretch>
        </p:blipFill>
        <p:spPr>
          <a:xfrm>
            <a:off x="2647639" y="2404314"/>
            <a:ext cx="5559425" cy="1255395"/>
          </a:xfrm>
          <a:prstGeom prst="rect">
            <a:avLst/>
          </a:prstGeom>
        </p:spPr>
      </p:pic>
      <p:sp>
        <p:nvSpPr>
          <p:cNvPr id="2" name="TextBox 1"/>
          <p:cNvSpPr txBox="1"/>
          <p:nvPr/>
        </p:nvSpPr>
        <p:spPr>
          <a:xfrm>
            <a:off x="4089039" y="820270"/>
            <a:ext cx="2676631" cy="707886"/>
          </a:xfrm>
          <a:prstGeom prst="rect">
            <a:avLst/>
          </a:prstGeom>
          <a:noFill/>
        </p:spPr>
        <p:txBody>
          <a:bodyPr wrap="none" rtlCol="0">
            <a:spAutoFit/>
          </a:bodyPr>
          <a:lstStyle/>
          <a:p>
            <a:pPr algn="ctr"/>
            <a:r>
              <a:rPr lang="en-GB" sz="4000" b="1" dirty="0" smtClean="0">
                <a:solidFill>
                  <a:schemeClr val="accent5">
                    <a:lumMod val="75000"/>
                  </a:schemeClr>
                </a:solidFill>
              </a:rPr>
              <a:t>Thank you! </a:t>
            </a:r>
            <a:endParaRPr lang="en-GB" sz="4000" b="1" dirty="0">
              <a:solidFill>
                <a:schemeClr val="accent5">
                  <a:lumMod val="75000"/>
                </a:schemeClr>
              </a:solidFill>
            </a:endParaRPr>
          </a:p>
        </p:txBody>
      </p:sp>
    </p:spTree>
    <p:extLst>
      <p:ext uri="{BB962C8B-B14F-4D97-AF65-F5344CB8AC3E}">
        <p14:creationId xmlns:p14="http://schemas.microsoft.com/office/powerpoint/2010/main" val="4127417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2"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533586"/>
            <a:ext cx="10515600" cy="562965"/>
          </a:xfrm>
        </p:spPr>
        <p:txBody>
          <a:bodyPr>
            <a:normAutofit fontScale="90000"/>
          </a:bodyPr>
          <a:lstStyle/>
          <a:p>
            <a:r>
              <a:rPr lang="en-GB" dirty="0" smtClean="0"/>
              <a:t>Outline</a:t>
            </a:r>
            <a:endParaRPr lang="en-GB" dirty="0"/>
          </a:p>
        </p:txBody>
      </p:sp>
      <p:sp>
        <p:nvSpPr>
          <p:cNvPr id="43" name="Rectangle 50"/>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4" name="Rectangle 52">
            <a:hlinkClick r:id="rId3"/>
          </p:cNvPr>
          <p:cNvSpPr>
            <a:spLocks noChangeArrowheads="1"/>
          </p:cNvSpPr>
          <p:nvPr/>
        </p:nvSpPr>
        <p:spPr bwMode="auto">
          <a:xfrm>
            <a:off x="0" y="6191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5" name="Rectangle 54">
            <a:hlinkClick r:id="rId4"/>
          </p:cNvPr>
          <p:cNvSpPr>
            <a:spLocks noChangeArrowheads="1"/>
          </p:cNvSpPr>
          <p:nvPr/>
        </p:nvSpPr>
        <p:spPr bwMode="auto">
          <a:xfrm>
            <a:off x="0" y="781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6" name="Rectangle 56">
            <a:hlinkClick r:id="rId5"/>
          </p:cNvPr>
          <p:cNvSpPr>
            <a:spLocks noChangeArrowheads="1"/>
          </p:cNvSpPr>
          <p:nvPr/>
        </p:nvSpPr>
        <p:spPr bwMode="auto">
          <a:xfrm>
            <a:off x="0" y="9413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7" name="Rectangle 58">
            <a:hlinkClick r:id="rId6"/>
          </p:cNvPr>
          <p:cNvSpPr>
            <a:spLocks noChangeArrowheads="1"/>
          </p:cNvSpPr>
          <p:nvPr/>
        </p:nvSpPr>
        <p:spPr bwMode="auto">
          <a:xfrm>
            <a:off x="0" y="11033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8" name="Rectangle 60">
            <a:hlinkClick r:id="rId7"/>
          </p:cNvPr>
          <p:cNvSpPr>
            <a:spLocks noChangeArrowheads="1"/>
          </p:cNvSpPr>
          <p:nvPr/>
        </p:nvSpPr>
        <p:spPr bwMode="auto">
          <a:xfrm>
            <a:off x="0" y="12652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0" name="Rectangle 64">
            <a:hlinkClick r:id="rId8"/>
          </p:cNvPr>
          <p:cNvSpPr>
            <a:spLocks noChangeArrowheads="1"/>
          </p:cNvSpPr>
          <p:nvPr/>
        </p:nvSpPr>
        <p:spPr bwMode="auto">
          <a:xfrm>
            <a:off x="0" y="15875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1" name="Rectangle 66">
            <a:hlinkClick r:id="rId9"/>
          </p:cNvPr>
          <p:cNvSpPr>
            <a:spLocks noChangeArrowheads="1"/>
          </p:cNvSpPr>
          <p:nvPr/>
        </p:nvSpPr>
        <p:spPr bwMode="auto">
          <a:xfrm>
            <a:off x="0" y="17478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2" name="Rectangle 68">
            <a:hlinkClick r:id="rId10"/>
          </p:cNvPr>
          <p:cNvSpPr>
            <a:spLocks noChangeArrowheads="1"/>
          </p:cNvSpPr>
          <p:nvPr/>
        </p:nvSpPr>
        <p:spPr bwMode="auto">
          <a:xfrm>
            <a:off x="0" y="19097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3" name="Rectangle 70">
            <a:hlinkClick r:id="rId11"/>
          </p:cNvPr>
          <p:cNvSpPr>
            <a:spLocks noChangeArrowheads="1"/>
          </p:cNvSpPr>
          <p:nvPr/>
        </p:nvSpPr>
        <p:spPr bwMode="auto">
          <a:xfrm>
            <a:off x="0" y="20716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4" name="Rectangle 72">
            <a:hlinkClick r:id="rId12"/>
          </p:cNvPr>
          <p:cNvSpPr>
            <a:spLocks noChangeArrowheads="1"/>
          </p:cNvSpPr>
          <p:nvPr/>
        </p:nvSpPr>
        <p:spPr bwMode="auto">
          <a:xfrm>
            <a:off x="0" y="22320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5" name="Rectangle 74">
            <a:hlinkClick r:id="rId13"/>
          </p:cNvPr>
          <p:cNvSpPr>
            <a:spLocks noChangeArrowheads="1"/>
          </p:cNvSpPr>
          <p:nvPr/>
        </p:nvSpPr>
        <p:spPr bwMode="auto">
          <a:xfrm>
            <a:off x="0" y="2393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Content Placeholder 3"/>
          <p:cNvSpPr>
            <a:spLocks noGrp="1"/>
          </p:cNvSpPr>
          <p:nvPr>
            <p:ph idx="1"/>
          </p:nvPr>
        </p:nvSpPr>
        <p:spPr>
          <a:xfrm>
            <a:off x="519902" y="1151770"/>
            <a:ext cx="10990780" cy="4522889"/>
          </a:xfrm>
        </p:spPr>
        <p:txBody>
          <a:bodyPr>
            <a:normAutofit/>
          </a:bodyPr>
          <a:lstStyle/>
          <a:p>
            <a:pPr lvl="0"/>
            <a:r>
              <a:rPr lang="en-ZA" dirty="0" smtClean="0">
                <a:latin typeface="Calibri" panose="020F0502020204030204" pitchFamily="34" charset="0"/>
                <a:cs typeface="Calibri" panose="020F0502020204030204" pitchFamily="34" charset="0"/>
              </a:rPr>
              <a:t>Objectives of the call</a:t>
            </a:r>
          </a:p>
          <a:p>
            <a:pPr lvl="0"/>
            <a:r>
              <a:rPr lang="en-ZA" dirty="0" smtClean="0">
                <a:latin typeface="Calibri" panose="020F0502020204030204" pitchFamily="34" charset="0"/>
                <a:cs typeface="Calibri" panose="020F0502020204030204" pitchFamily="34" charset="0"/>
              </a:rPr>
              <a:t>Financial allocation</a:t>
            </a:r>
          </a:p>
          <a:p>
            <a:pPr lvl="0"/>
            <a:r>
              <a:rPr lang="en-ZA" dirty="0" smtClean="0">
                <a:latin typeface="Calibri" panose="020F0502020204030204" pitchFamily="34" charset="0"/>
                <a:cs typeface="Calibri" panose="020F0502020204030204" pitchFamily="34" charset="0"/>
              </a:rPr>
              <a:t>Eligibility criteria</a:t>
            </a:r>
            <a:endParaRPr lang="en-GB" dirty="0">
              <a:latin typeface="Calibri" panose="020F0502020204030204" pitchFamily="34" charset="0"/>
              <a:cs typeface="Calibri" panose="020F0502020204030204" pitchFamily="34" charset="0"/>
            </a:endParaRPr>
          </a:p>
          <a:p>
            <a:pPr lvl="0"/>
            <a:r>
              <a:rPr lang="en-ZA" dirty="0" smtClean="0">
                <a:latin typeface="Calibri" panose="020F0502020204030204" pitchFamily="34" charset="0"/>
                <a:cs typeface="Calibri" panose="020F0502020204030204" pitchFamily="34" charset="0"/>
              </a:rPr>
              <a:t>Proposals submission</a:t>
            </a:r>
            <a:endParaRPr lang="en-GB" dirty="0">
              <a:latin typeface="Calibri" panose="020F0502020204030204" pitchFamily="34" charset="0"/>
              <a:cs typeface="Calibri" panose="020F0502020204030204" pitchFamily="34" charset="0"/>
            </a:endParaRPr>
          </a:p>
          <a:p>
            <a:pPr lvl="0"/>
            <a:r>
              <a:rPr lang="en-ZA" dirty="0" smtClean="0">
                <a:latin typeface="Calibri" panose="020F0502020204030204" pitchFamily="34" charset="0"/>
                <a:cs typeface="Calibri" panose="020F0502020204030204" pitchFamily="34" charset="0"/>
              </a:rPr>
              <a:t>Proposals evaluation</a:t>
            </a:r>
            <a:endParaRPr lang="en-GB" dirty="0">
              <a:latin typeface="Calibri" panose="020F0502020204030204" pitchFamily="34" charset="0"/>
              <a:cs typeface="Calibri" panose="020F0502020204030204" pitchFamily="34" charset="0"/>
            </a:endParaRPr>
          </a:p>
          <a:p>
            <a:pPr lvl="0"/>
            <a:r>
              <a:rPr lang="en-ZA" dirty="0" smtClean="0">
                <a:latin typeface="Calibri" panose="020F0502020204030204" pitchFamily="34" charset="0"/>
                <a:cs typeface="Calibri" panose="020F0502020204030204" pitchFamily="34" charset="0"/>
              </a:rPr>
              <a:t>Timeline</a:t>
            </a:r>
            <a:endParaRPr lang="en-GB" dirty="0">
              <a:latin typeface="Calibri" panose="020F0502020204030204" pitchFamily="34" charset="0"/>
              <a:cs typeface="Calibri" panose="020F0502020204030204" pitchFamily="34" charset="0"/>
            </a:endParaRPr>
          </a:p>
          <a:p>
            <a:pPr marL="0" indent="0">
              <a:buNone/>
            </a:pPr>
            <a:endParaRPr lang="en-US" altLang="en-US" sz="4400" b="1" dirty="0" smtClean="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n-US" altLang="en-US" sz="4400" b="1" dirty="0" smtClean="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n-US" altLang="en-US" sz="4400" b="1" dirty="0" smtClean="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n-US" altLang="en-US" sz="6600" dirty="0">
              <a:solidFill>
                <a:schemeClr val="tx1"/>
              </a:solidFill>
              <a:latin typeface="Arial" panose="020B0604020202020204" pitchFamily="34" charset="0"/>
            </a:endParaRPr>
          </a:p>
          <a:p>
            <a:endParaRPr lang="en-US" altLang="en-US" sz="4400" dirty="0" smtClean="0">
              <a:solidFill>
                <a:schemeClr val="tx1"/>
              </a:solidFill>
              <a:latin typeface="Arial" panose="020B0604020202020204" pitchFamily="34" charset="0"/>
            </a:endParaRPr>
          </a:p>
          <a:p>
            <a:endParaRPr lang="en-GB" dirty="0"/>
          </a:p>
        </p:txBody>
      </p:sp>
    </p:spTree>
    <p:extLst>
      <p:ext uri="{BB962C8B-B14F-4D97-AF65-F5344CB8AC3E}">
        <p14:creationId xmlns:p14="http://schemas.microsoft.com/office/powerpoint/2010/main" val="2116608562"/>
      </p:ext>
    </p:extLst>
  </p:cSld>
  <p:clrMapOvr>
    <a:masterClrMapping/>
  </p:clrMapOvr>
  <mc:AlternateContent xmlns:mc="http://schemas.openxmlformats.org/markup-compatibility/2006" xmlns:p14="http://schemas.microsoft.com/office/powerpoint/2010/main">
    <mc:Choice Requires="p14">
      <p:transition spd="slow" p14:dur="2000" advTm="103310"/>
    </mc:Choice>
    <mc:Fallback xmlns="">
      <p:transition spd="slow" advTm="10331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fontScale="90000"/>
          </a:bodyPr>
          <a:lstStyle/>
          <a:p>
            <a:r>
              <a:rPr lang="en-GB" dirty="0" smtClean="0"/>
              <a:t>Call </a:t>
            </a:r>
            <a:r>
              <a:rPr lang="en-GB" dirty="0"/>
              <a:t>objective</a:t>
            </a:r>
          </a:p>
        </p:txBody>
      </p:sp>
      <p:sp>
        <p:nvSpPr>
          <p:cNvPr id="6" name="Content Placeholder 5"/>
          <p:cNvSpPr>
            <a:spLocks noGrp="1"/>
          </p:cNvSpPr>
          <p:nvPr>
            <p:ph idx="1"/>
          </p:nvPr>
        </p:nvSpPr>
        <p:spPr>
          <a:xfrm>
            <a:off x="519902" y="1306286"/>
            <a:ext cx="10515600" cy="4471626"/>
          </a:xfrm>
        </p:spPr>
        <p:txBody>
          <a:bodyPr>
            <a:normAutofit fontScale="77500" lnSpcReduction="20000"/>
          </a:bodyPr>
          <a:lstStyle/>
          <a:p>
            <a:pPr>
              <a:lnSpc>
                <a:spcPct val="120000"/>
              </a:lnSpc>
              <a:buFont typeface="Wingdings" panose="05000000000000000000" pitchFamily="2" charset="2"/>
              <a:buChar char="§"/>
            </a:pPr>
            <a:r>
              <a:rPr lang="en-GB" sz="3600" b="1" dirty="0" smtClean="0">
                <a:latin typeface="+mn-lt"/>
                <a:ea typeface="Helvetica Neue Light"/>
                <a:cs typeface="Helvetica Neue Light"/>
              </a:rPr>
              <a:t>Specific Objective: </a:t>
            </a:r>
          </a:p>
          <a:p>
            <a:pPr marL="457200" lvl="1" indent="0">
              <a:lnSpc>
                <a:spcPct val="120000"/>
              </a:lnSpc>
              <a:buNone/>
            </a:pPr>
            <a:r>
              <a:rPr lang="en-GB" sz="3600" dirty="0" smtClean="0">
                <a:latin typeface="+mn-lt"/>
              </a:rPr>
              <a:t>To </a:t>
            </a:r>
            <a:r>
              <a:rPr lang="en-GB" sz="3600" dirty="0">
                <a:latin typeface="+mn-lt"/>
              </a:rPr>
              <a:t>support the </a:t>
            </a:r>
            <a:r>
              <a:rPr lang="en-GB" sz="3600" b="1" dirty="0">
                <a:latin typeface="+mn-lt"/>
              </a:rPr>
              <a:t>development of national and/or regional policies and actions </a:t>
            </a:r>
            <a:r>
              <a:rPr lang="en-GB" sz="3600" dirty="0">
                <a:latin typeface="+mn-lt"/>
              </a:rPr>
              <a:t>based on scientific evidence and data. This includes for example (but is not limited to) the development of a national approach to </a:t>
            </a:r>
            <a:r>
              <a:rPr lang="en-GB" sz="3600" b="1" dirty="0">
                <a:latin typeface="+mn-lt"/>
              </a:rPr>
              <a:t>sustainable financing</a:t>
            </a:r>
            <a:r>
              <a:rPr lang="en-GB" sz="3600" dirty="0">
                <a:latin typeface="+mn-lt"/>
              </a:rPr>
              <a:t>, to </a:t>
            </a:r>
            <a:r>
              <a:rPr lang="en-GB" sz="3600" b="1" dirty="0">
                <a:latin typeface="+mn-lt"/>
              </a:rPr>
              <a:t>equitable governance </a:t>
            </a:r>
            <a:r>
              <a:rPr lang="en-GB" sz="3600" dirty="0" smtClean="0">
                <a:latin typeface="+mn-lt"/>
              </a:rPr>
              <a:t>and </a:t>
            </a:r>
            <a:r>
              <a:rPr lang="en-GB" sz="3600" b="1" dirty="0" smtClean="0">
                <a:latin typeface="+mn-lt"/>
              </a:rPr>
              <a:t>management </a:t>
            </a:r>
            <a:r>
              <a:rPr lang="en-GB" sz="3600" b="1" dirty="0">
                <a:latin typeface="+mn-lt"/>
              </a:rPr>
              <a:t>effectiveness</a:t>
            </a:r>
            <a:r>
              <a:rPr lang="en-GB" sz="3600" dirty="0">
                <a:latin typeface="+mn-lt"/>
              </a:rPr>
              <a:t>, or to the </a:t>
            </a:r>
            <a:r>
              <a:rPr lang="en-GB" sz="3600" b="1" dirty="0">
                <a:latin typeface="+mn-lt"/>
              </a:rPr>
              <a:t>identification of other effective area-based conservation measures (OECMs</a:t>
            </a:r>
            <a:r>
              <a:rPr lang="en-GB" sz="3600" b="1" dirty="0" smtClean="0">
                <a:latin typeface="+mn-lt"/>
              </a:rPr>
              <a:t>)</a:t>
            </a:r>
            <a:endParaRPr lang="en-GB" sz="3600" b="1" dirty="0">
              <a:latin typeface="+mn-lt"/>
              <a:ea typeface="Helvetica Neue Light"/>
              <a:cs typeface="Helvetica Neue Light"/>
            </a:endParaRPr>
          </a:p>
          <a:p>
            <a:pPr marL="0" indent="0">
              <a:buNone/>
            </a:pPr>
            <a:endParaRPr lang="en-GB" sz="2900" dirty="0" smtClean="0">
              <a:latin typeface="+mn-lt"/>
              <a:ea typeface="Helvetica Neue Light"/>
              <a:cs typeface="Helvetica Neue Light"/>
            </a:endParaRPr>
          </a:p>
          <a:p>
            <a:pPr>
              <a:buFontTx/>
              <a:buChar char="►"/>
            </a:pPr>
            <a:r>
              <a:rPr lang="en-GB" sz="3100" i="1" dirty="0">
                <a:latin typeface="+mn-lt"/>
                <a:ea typeface="Helvetica Neue Light"/>
                <a:cs typeface="Helvetica Neue Light"/>
              </a:rPr>
              <a:t> </a:t>
            </a:r>
            <a:r>
              <a:rPr lang="en-GB" sz="3100" i="1" dirty="0" smtClean="0">
                <a:latin typeface="+mn-lt"/>
                <a:ea typeface="Helvetica Neue Light"/>
                <a:cs typeface="Helvetica Neue Light"/>
              </a:rPr>
              <a:t>Maximum duration: 12 months</a:t>
            </a:r>
          </a:p>
          <a:p>
            <a:pPr>
              <a:buFontTx/>
              <a:buChar char="►"/>
            </a:pPr>
            <a:endParaRPr lang="en-GB" i="1" dirty="0" smtClean="0">
              <a:latin typeface="Helvetica Neue Light"/>
              <a:ea typeface="Helvetica Neue Light"/>
              <a:cs typeface="Helvetica Neue Light"/>
            </a:endParaRPr>
          </a:p>
          <a:p>
            <a:pPr marL="0" indent="0">
              <a:buNone/>
            </a:pPr>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2629189460"/>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fontScale="90000"/>
          </a:bodyPr>
          <a:lstStyle/>
          <a:p>
            <a:r>
              <a:rPr lang="en-GB" dirty="0" smtClean="0"/>
              <a:t>Financial </a:t>
            </a:r>
            <a:r>
              <a:rPr lang="en-GB" dirty="0"/>
              <a:t>allocation</a:t>
            </a:r>
          </a:p>
        </p:txBody>
      </p:sp>
      <p:sp>
        <p:nvSpPr>
          <p:cNvPr id="6" name="Content Placeholder 5"/>
          <p:cNvSpPr>
            <a:spLocks noGrp="1"/>
          </p:cNvSpPr>
          <p:nvPr>
            <p:ph idx="1"/>
          </p:nvPr>
        </p:nvSpPr>
        <p:spPr>
          <a:xfrm>
            <a:off x="685801" y="1180276"/>
            <a:ext cx="10515600" cy="4475941"/>
          </a:xfrm>
        </p:spPr>
        <p:txBody>
          <a:bodyPr>
            <a:normAutofit lnSpcReduction="10000"/>
          </a:bodyPr>
          <a:lstStyle/>
          <a:p>
            <a:pPr>
              <a:lnSpc>
                <a:spcPct val="120000"/>
              </a:lnSpc>
            </a:pPr>
            <a:r>
              <a:rPr lang="en-GB" altLang="en-US" sz="3200" dirty="0">
                <a:latin typeface="+mn-lt"/>
                <a:ea typeface="Helvetica Neue Light"/>
                <a:cs typeface="Helvetica Neue Light"/>
              </a:rPr>
              <a:t>Total of </a:t>
            </a:r>
            <a:r>
              <a:rPr lang="en-GB" altLang="en-US" sz="3200" dirty="0" smtClean="0">
                <a:latin typeface="+mn-lt"/>
                <a:ea typeface="Helvetica Neue Light"/>
                <a:cs typeface="Helvetica Neue Light"/>
              </a:rPr>
              <a:t>total </a:t>
            </a:r>
            <a:r>
              <a:rPr lang="en-GB" altLang="en-US" sz="3200" b="1" dirty="0" smtClean="0">
                <a:latin typeface="+mn-lt"/>
                <a:ea typeface="Helvetica Neue Light"/>
                <a:cs typeface="Helvetica Neue Light"/>
              </a:rPr>
              <a:t>398,000 </a:t>
            </a:r>
            <a:r>
              <a:rPr lang="en-GB" altLang="en-US" sz="3200" dirty="0">
                <a:latin typeface="+mn-lt"/>
                <a:ea typeface="Helvetica Neue Light"/>
                <a:cs typeface="Helvetica Neue Light"/>
              </a:rPr>
              <a:t>EUR is </a:t>
            </a:r>
            <a:r>
              <a:rPr lang="en-GB" altLang="en-US" sz="3200" dirty="0" smtClean="0">
                <a:latin typeface="+mn-lt"/>
                <a:ea typeface="Helvetica Neue Light"/>
                <a:cs typeface="Helvetica Neue Light"/>
              </a:rPr>
              <a:t>available</a:t>
            </a:r>
            <a:endParaRPr lang="en-GB" sz="3200" dirty="0" smtClean="0">
              <a:latin typeface="+mn-lt"/>
              <a:ea typeface="Helvetica Neue Light"/>
              <a:cs typeface="Helvetica Neue Light"/>
            </a:endParaRPr>
          </a:p>
          <a:p>
            <a:pPr>
              <a:lnSpc>
                <a:spcPct val="120000"/>
              </a:lnSpc>
            </a:pPr>
            <a:r>
              <a:rPr lang="en-GB" sz="3200" dirty="0" smtClean="0">
                <a:latin typeface="+mn-lt"/>
                <a:ea typeface="Helvetica Neue Light"/>
                <a:cs typeface="Helvetica Neue Light"/>
              </a:rPr>
              <a:t>Grant amount: 20,000 ≤ </a:t>
            </a:r>
            <a:r>
              <a:rPr lang="en-GB" sz="3200" dirty="0">
                <a:latin typeface="+mn-lt"/>
                <a:ea typeface="Helvetica Neue Light"/>
                <a:cs typeface="Helvetica Neue Light"/>
              </a:rPr>
              <a:t>5</a:t>
            </a:r>
            <a:r>
              <a:rPr lang="en-GB" sz="3200" dirty="0" smtClean="0">
                <a:latin typeface="+mn-lt"/>
                <a:ea typeface="Helvetica Neue Light"/>
                <a:cs typeface="Helvetica Neue Light"/>
              </a:rPr>
              <a:t>0,000 EUR </a:t>
            </a:r>
          </a:p>
          <a:p>
            <a:pPr>
              <a:lnSpc>
                <a:spcPct val="120000"/>
              </a:lnSpc>
            </a:pPr>
            <a:r>
              <a:rPr lang="en-GB" sz="3200" b="1" dirty="0">
                <a:latin typeface="+mn-lt"/>
                <a:ea typeface="Helvetica Neue Light"/>
                <a:cs typeface="Helvetica Neue Light"/>
              </a:rPr>
              <a:t>Co-financing</a:t>
            </a:r>
            <a:r>
              <a:rPr lang="en-GB" sz="3200" dirty="0">
                <a:latin typeface="+mn-lt"/>
                <a:ea typeface="Helvetica Neue Light"/>
                <a:cs typeface="Helvetica Neue Light"/>
              </a:rPr>
              <a:t> is not </a:t>
            </a:r>
            <a:r>
              <a:rPr lang="en-GB" sz="3200" dirty="0" smtClean="0">
                <a:latin typeface="+mn-lt"/>
                <a:ea typeface="Helvetica Neue Light"/>
                <a:cs typeface="Helvetica Neue Light"/>
              </a:rPr>
              <a:t>required</a:t>
            </a:r>
          </a:p>
          <a:p>
            <a:pPr>
              <a:lnSpc>
                <a:spcPct val="120000"/>
              </a:lnSpc>
            </a:pPr>
            <a:r>
              <a:rPr lang="en-GB" sz="3200" dirty="0" smtClean="0">
                <a:latin typeface="+mn-lt"/>
                <a:ea typeface="Helvetica Neue Light"/>
                <a:cs typeface="Helvetica Neue Light"/>
              </a:rPr>
              <a:t>The </a:t>
            </a:r>
            <a:r>
              <a:rPr lang="en-GB" sz="3200" dirty="0">
                <a:latin typeface="+mn-lt"/>
                <a:ea typeface="Helvetica Neue Light"/>
                <a:cs typeface="Helvetica Neue Light"/>
              </a:rPr>
              <a:t>proposed project </a:t>
            </a:r>
            <a:r>
              <a:rPr lang="en-GB" sz="3200" dirty="0" smtClean="0">
                <a:latin typeface="+mn-lt"/>
                <a:ea typeface="Helvetica Neue Light"/>
                <a:cs typeface="Helvetica Neue Light"/>
              </a:rPr>
              <a:t>activities </a:t>
            </a:r>
            <a:r>
              <a:rPr lang="en-GB" sz="3200" dirty="0">
                <a:latin typeface="+mn-lt"/>
                <a:ea typeface="Helvetica Neue Light"/>
                <a:cs typeface="Helvetica Neue Light"/>
              </a:rPr>
              <a:t>should be consistent with the amount </a:t>
            </a:r>
            <a:r>
              <a:rPr lang="en-GB" sz="3200" dirty="0" smtClean="0">
                <a:latin typeface="+mn-lt"/>
                <a:ea typeface="Helvetica Neue Light"/>
                <a:cs typeface="Helvetica Neue Light"/>
              </a:rPr>
              <a:t>requested</a:t>
            </a:r>
          </a:p>
          <a:p>
            <a:pPr>
              <a:lnSpc>
                <a:spcPct val="120000"/>
              </a:lnSpc>
            </a:pPr>
            <a:r>
              <a:rPr lang="en-GB" sz="3200" dirty="0" smtClean="0">
                <a:latin typeface="+mn-lt"/>
                <a:ea typeface="Helvetica Neue Light"/>
                <a:cs typeface="Helvetica Neue Light"/>
              </a:rPr>
              <a:t>Set </a:t>
            </a:r>
            <a:r>
              <a:rPr lang="en-GB" sz="3200" dirty="0">
                <a:latin typeface="+mn-lt"/>
                <a:ea typeface="Helvetica Neue Light"/>
                <a:cs typeface="Helvetica Neue Light"/>
              </a:rPr>
              <a:t>aside between </a:t>
            </a:r>
            <a:r>
              <a:rPr lang="en-GB" sz="3200" b="1" dirty="0">
                <a:latin typeface="+mn-lt"/>
                <a:ea typeface="Helvetica Neue Light"/>
                <a:cs typeface="Helvetica Neue Light"/>
              </a:rPr>
              <a:t>5 to 10% of total</a:t>
            </a:r>
            <a:r>
              <a:rPr lang="en-GB" sz="3200" dirty="0">
                <a:latin typeface="+mn-lt"/>
                <a:ea typeface="Helvetica Neue Light"/>
                <a:cs typeface="Helvetica Neue Light"/>
              </a:rPr>
              <a:t> project costs to monitoring, evaluation and communication activities </a:t>
            </a:r>
          </a:p>
          <a:p>
            <a:pPr>
              <a:lnSpc>
                <a:spcPct val="120000"/>
              </a:lnSpc>
            </a:pPr>
            <a:endParaRPr lang="en-GB" sz="3200" dirty="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3067948936"/>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338592"/>
            <a:ext cx="10515600" cy="562965"/>
          </a:xfrm>
        </p:spPr>
        <p:txBody>
          <a:bodyPr>
            <a:normAutofit/>
          </a:bodyPr>
          <a:lstStyle/>
          <a:p>
            <a:r>
              <a:rPr lang="en-GB" sz="3200" dirty="0"/>
              <a:t>Eligibility criteria</a:t>
            </a:r>
          </a:p>
        </p:txBody>
      </p:sp>
      <p:sp>
        <p:nvSpPr>
          <p:cNvPr id="6" name="Content Placeholder 5"/>
          <p:cNvSpPr>
            <a:spLocks noGrp="1"/>
          </p:cNvSpPr>
          <p:nvPr>
            <p:ph idx="1"/>
          </p:nvPr>
        </p:nvSpPr>
        <p:spPr>
          <a:xfrm>
            <a:off x="685801" y="1180277"/>
            <a:ext cx="10515600" cy="527944"/>
          </a:xfrm>
        </p:spPr>
        <p:txBody>
          <a:bodyPr>
            <a:normAutofit lnSpcReduction="10000"/>
          </a:bodyPr>
          <a:lstStyle/>
          <a:p>
            <a:pPr marL="0" indent="0">
              <a:buNone/>
            </a:pPr>
            <a:r>
              <a:rPr lang="en-GB" sz="3200" b="1" dirty="0">
                <a:latin typeface="+mn-lt"/>
                <a:ea typeface="Helvetica Neue Light"/>
                <a:cs typeface="Helvetica Neue Light"/>
              </a:rPr>
              <a:t>Eligible countries </a:t>
            </a:r>
          </a:p>
          <a:p>
            <a:pPr marL="0" indent="0">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
        <p:nvSpPr>
          <p:cNvPr id="7" name="Content Placeholder 4"/>
          <p:cNvSpPr txBox="1">
            <a:spLocks/>
          </p:cNvSpPr>
          <p:nvPr/>
        </p:nvSpPr>
        <p:spPr>
          <a:xfrm>
            <a:off x="838200" y="2094512"/>
            <a:ext cx="10515600" cy="3103684"/>
          </a:xfrm>
          <a:prstGeom prst="rect">
            <a:avLst/>
          </a:prstGeom>
        </p:spPr>
        <p:txBody>
          <a:bodyPr numCol="3">
            <a:normAutofit fontScale="85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lumMod val="75000"/>
                    <a:lumOff val="25000"/>
                  </a:schemeClr>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kern="1200">
                <a:solidFill>
                  <a:schemeClr val="tx1">
                    <a:lumMod val="75000"/>
                    <a:lumOff val="25000"/>
                  </a:schemeClr>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kern="1200">
                <a:solidFill>
                  <a:schemeClr val="tx1">
                    <a:lumMod val="75000"/>
                    <a:lumOff val="25000"/>
                  </a:schemeClr>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457200" indent="-457200">
              <a:buFont typeface="+mj-lt"/>
              <a:buAutoNum type="arabicPeriod"/>
            </a:pPr>
            <a:r>
              <a:rPr lang="en-GB" sz="2400" dirty="0" smtClean="0">
                <a:solidFill>
                  <a:schemeClr val="accent5">
                    <a:lumMod val="50000"/>
                  </a:schemeClr>
                </a:solidFill>
              </a:rPr>
              <a:t>Angola</a:t>
            </a:r>
          </a:p>
          <a:p>
            <a:pPr marL="457200" indent="-457200">
              <a:buFont typeface="+mj-lt"/>
              <a:buAutoNum type="arabicPeriod"/>
            </a:pPr>
            <a:r>
              <a:rPr lang="en-GB" sz="2400" dirty="0" smtClean="0">
                <a:solidFill>
                  <a:srgbClr val="FF0000"/>
                </a:solidFill>
              </a:rPr>
              <a:t>Botswana</a:t>
            </a:r>
          </a:p>
          <a:p>
            <a:pPr marL="457200" indent="-457200">
              <a:buFont typeface="+mj-lt"/>
              <a:buAutoNum type="arabicPeriod"/>
            </a:pPr>
            <a:r>
              <a:rPr lang="en-GB" sz="2400" dirty="0" smtClean="0">
                <a:solidFill>
                  <a:schemeClr val="accent5">
                    <a:lumMod val="50000"/>
                  </a:schemeClr>
                </a:solidFill>
              </a:rPr>
              <a:t>Comoros</a:t>
            </a:r>
          </a:p>
          <a:p>
            <a:pPr marL="457200" indent="-457200">
              <a:buFont typeface="+mj-lt"/>
              <a:buAutoNum type="arabicPeriod"/>
            </a:pPr>
            <a:r>
              <a:rPr lang="en-GB" sz="2400" dirty="0" smtClean="0">
                <a:solidFill>
                  <a:schemeClr val="accent5">
                    <a:lumMod val="50000"/>
                  </a:schemeClr>
                </a:solidFill>
              </a:rPr>
              <a:t>Djibouti</a:t>
            </a:r>
          </a:p>
          <a:p>
            <a:pPr marL="457200" indent="-457200">
              <a:buFont typeface="+mj-lt"/>
              <a:buAutoNum type="arabicPeriod"/>
            </a:pPr>
            <a:r>
              <a:rPr lang="en-GB" sz="2400" dirty="0" smtClean="0">
                <a:solidFill>
                  <a:schemeClr val="accent5">
                    <a:lumMod val="50000"/>
                  </a:schemeClr>
                </a:solidFill>
              </a:rPr>
              <a:t>Eritrea</a:t>
            </a:r>
          </a:p>
          <a:p>
            <a:pPr marL="457200" indent="-457200">
              <a:buFont typeface="+mj-lt"/>
              <a:buAutoNum type="arabicPeriod"/>
            </a:pPr>
            <a:r>
              <a:rPr lang="en-GB" sz="2400" dirty="0" err="1" smtClean="0">
                <a:solidFill>
                  <a:srgbClr val="FF0000"/>
                </a:solidFill>
              </a:rPr>
              <a:t>eSwatini</a:t>
            </a:r>
            <a:endParaRPr lang="en-GB" sz="2400" dirty="0" smtClean="0">
              <a:solidFill>
                <a:srgbClr val="FF0000"/>
              </a:solidFill>
            </a:endParaRPr>
          </a:p>
          <a:p>
            <a:pPr marL="457200" indent="-457200">
              <a:buFont typeface="+mj-lt"/>
              <a:buAutoNum type="arabicPeriod"/>
            </a:pPr>
            <a:r>
              <a:rPr lang="en-GB" sz="2400" dirty="0" smtClean="0">
                <a:solidFill>
                  <a:schemeClr val="accent5">
                    <a:lumMod val="50000"/>
                  </a:schemeClr>
                </a:solidFill>
              </a:rPr>
              <a:t>Ethiopia</a:t>
            </a:r>
          </a:p>
          <a:p>
            <a:pPr marL="457200" indent="-457200">
              <a:buFont typeface="+mj-lt"/>
              <a:buAutoNum type="arabicPeriod"/>
            </a:pPr>
            <a:r>
              <a:rPr lang="en-GB" sz="2400" dirty="0" smtClean="0">
                <a:solidFill>
                  <a:srgbClr val="FF0000"/>
                </a:solidFill>
              </a:rPr>
              <a:t>Kenya</a:t>
            </a:r>
          </a:p>
          <a:p>
            <a:pPr marL="457200" indent="-457200">
              <a:buFont typeface="+mj-lt"/>
              <a:buAutoNum type="arabicPeriod"/>
            </a:pPr>
            <a:r>
              <a:rPr lang="en-GB" sz="2400" dirty="0" smtClean="0">
                <a:solidFill>
                  <a:schemeClr val="accent5">
                    <a:lumMod val="50000"/>
                  </a:schemeClr>
                </a:solidFill>
              </a:rPr>
              <a:t>Lesotho</a:t>
            </a:r>
          </a:p>
          <a:p>
            <a:pPr marL="457200" indent="-457200">
              <a:buFont typeface="+mj-lt"/>
              <a:buAutoNum type="arabicPeriod"/>
            </a:pPr>
            <a:r>
              <a:rPr lang="en-GB" sz="2400" dirty="0" smtClean="0">
                <a:solidFill>
                  <a:schemeClr val="accent5">
                    <a:lumMod val="50000"/>
                  </a:schemeClr>
                </a:solidFill>
              </a:rPr>
              <a:t>Madagascar</a:t>
            </a:r>
          </a:p>
          <a:p>
            <a:pPr marL="457200" indent="-457200">
              <a:buFont typeface="+mj-lt"/>
              <a:buAutoNum type="arabicPeriod"/>
            </a:pPr>
            <a:r>
              <a:rPr lang="en-GB" sz="2400" dirty="0" smtClean="0">
                <a:solidFill>
                  <a:schemeClr val="accent5">
                    <a:lumMod val="50000"/>
                  </a:schemeClr>
                </a:solidFill>
              </a:rPr>
              <a:t>Malawi</a:t>
            </a:r>
          </a:p>
          <a:p>
            <a:pPr marL="457200" indent="-457200">
              <a:buFont typeface="+mj-lt"/>
              <a:buAutoNum type="arabicPeriod"/>
            </a:pPr>
            <a:r>
              <a:rPr lang="en-GB" sz="2400" dirty="0" smtClean="0">
                <a:solidFill>
                  <a:srgbClr val="FF0000"/>
                </a:solidFill>
              </a:rPr>
              <a:t>Mauritius</a:t>
            </a:r>
          </a:p>
          <a:p>
            <a:pPr marL="457200" indent="-457200">
              <a:buFont typeface="+mj-lt"/>
              <a:buAutoNum type="arabicPeriod"/>
            </a:pPr>
            <a:r>
              <a:rPr lang="en-GB" sz="2400" dirty="0" smtClean="0">
                <a:solidFill>
                  <a:schemeClr val="accent5">
                    <a:lumMod val="50000"/>
                  </a:schemeClr>
                </a:solidFill>
              </a:rPr>
              <a:t>Mozambique</a:t>
            </a:r>
          </a:p>
          <a:p>
            <a:pPr marL="457200" indent="-457200">
              <a:buFont typeface="+mj-lt"/>
              <a:buAutoNum type="arabicPeriod"/>
            </a:pPr>
            <a:r>
              <a:rPr lang="en-GB" sz="2400" dirty="0" smtClean="0">
                <a:solidFill>
                  <a:srgbClr val="FF0000"/>
                </a:solidFill>
              </a:rPr>
              <a:t>Namibia</a:t>
            </a:r>
          </a:p>
          <a:p>
            <a:pPr marL="457200" indent="-457200">
              <a:buFont typeface="+mj-lt"/>
              <a:buAutoNum type="arabicPeriod"/>
            </a:pPr>
            <a:r>
              <a:rPr lang="en-GB" sz="2400" dirty="0" smtClean="0">
                <a:solidFill>
                  <a:schemeClr val="accent5">
                    <a:lumMod val="50000"/>
                  </a:schemeClr>
                </a:solidFill>
              </a:rPr>
              <a:t>Rwanda</a:t>
            </a:r>
          </a:p>
          <a:p>
            <a:pPr marL="457200" indent="-457200">
              <a:buFont typeface="+mj-lt"/>
              <a:buAutoNum type="arabicPeriod"/>
            </a:pPr>
            <a:r>
              <a:rPr lang="en-GB" sz="2400" dirty="0" smtClean="0">
                <a:solidFill>
                  <a:srgbClr val="FF0000"/>
                </a:solidFill>
              </a:rPr>
              <a:t>Seychelles</a:t>
            </a:r>
          </a:p>
          <a:p>
            <a:pPr marL="457200" indent="-457200">
              <a:buFont typeface="+mj-lt"/>
              <a:buAutoNum type="arabicPeriod"/>
            </a:pPr>
            <a:r>
              <a:rPr lang="en-GB" sz="2400" dirty="0" smtClean="0">
                <a:solidFill>
                  <a:schemeClr val="accent5">
                    <a:lumMod val="50000"/>
                  </a:schemeClr>
                </a:solidFill>
              </a:rPr>
              <a:t>Somalia</a:t>
            </a:r>
          </a:p>
          <a:p>
            <a:pPr marL="457200" indent="-457200">
              <a:buFont typeface="+mj-lt"/>
              <a:buAutoNum type="arabicPeriod"/>
            </a:pPr>
            <a:r>
              <a:rPr lang="en-GB" sz="2400" dirty="0" smtClean="0">
                <a:solidFill>
                  <a:srgbClr val="FF0000"/>
                </a:solidFill>
              </a:rPr>
              <a:t>South Africa*</a:t>
            </a:r>
          </a:p>
          <a:p>
            <a:pPr marL="457200" indent="-457200">
              <a:buFont typeface="+mj-lt"/>
              <a:buAutoNum type="arabicPeriod"/>
            </a:pPr>
            <a:r>
              <a:rPr lang="en-GB" sz="2400" dirty="0" smtClean="0">
                <a:solidFill>
                  <a:schemeClr val="accent5">
                    <a:lumMod val="50000"/>
                  </a:schemeClr>
                </a:solidFill>
              </a:rPr>
              <a:t> South Sudan*</a:t>
            </a:r>
          </a:p>
          <a:p>
            <a:pPr marL="457200" indent="-457200">
              <a:buFont typeface="+mj-lt"/>
              <a:buAutoNum type="arabicPeriod"/>
            </a:pPr>
            <a:r>
              <a:rPr lang="en-GB" sz="2400" dirty="0" smtClean="0">
                <a:solidFill>
                  <a:schemeClr val="accent5">
                    <a:lumMod val="50000"/>
                  </a:schemeClr>
                </a:solidFill>
              </a:rPr>
              <a:t>  Sudan</a:t>
            </a:r>
          </a:p>
          <a:p>
            <a:pPr marL="457200" indent="-457200">
              <a:buFont typeface="+mj-lt"/>
              <a:buAutoNum type="arabicPeriod"/>
            </a:pPr>
            <a:r>
              <a:rPr lang="en-GB" sz="2400" dirty="0" smtClean="0">
                <a:solidFill>
                  <a:schemeClr val="accent5">
                    <a:lumMod val="50000"/>
                  </a:schemeClr>
                </a:solidFill>
              </a:rPr>
              <a:t>  Tanzania </a:t>
            </a:r>
          </a:p>
          <a:p>
            <a:pPr marL="457200" indent="-457200">
              <a:buFont typeface="+mj-lt"/>
              <a:buAutoNum type="arabicPeriod"/>
            </a:pPr>
            <a:r>
              <a:rPr lang="en-GB" sz="2400" dirty="0" smtClean="0">
                <a:solidFill>
                  <a:schemeClr val="accent5">
                    <a:lumMod val="50000"/>
                  </a:schemeClr>
                </a:solidFill>
              </a:rPr>
              <a:t>  Uganda </a:t>
            </a:r>
          </a:p>
          <a:p>
            <a:pPr marL="457200" indent="-457200">
              <a:buFont typeface="+mj-lt"/>
              <a:buAutoNum type="arabicPeriod"/>
            </a:pPr>
            <a:r>
              <a:rPr lang="en-GB" sz="2400" dirty="0" smtClean="0">
                <a:solidFill>
                  <a:schemeClr val="accent5">
                    <a:lumMod val="50000"/>
                  </a:schemeClr>
                </a:solidFill>
              </a:rPr>
              <a:t>  Zambia</a:t>
            </a:r>
          </a:p>
          <a:p>
            <a:pPr marL="457200" indent="-457200">
              <a:buFont typeface="+mj-lt"/>
              <a:buAutoNum type="arabicPeriod"/>
            </a:pPr>
            <a:r>
              <a:rPr lang="en-GB" sz="2400" dirty="0" smtClean="0">
                <a:solidFill>
                  <a:schemeClr val="accent5">
                    <a:lumMod val="50000"/>
                  </a:schemeClr>
                </a:solidFill>
              </a:rPr>
              <a:t>  </a:t>
            </a:r>
            <a:r>
              <a:rPr lang="en-GB" sz="2400" dirty="0" smtClean="0">
                <a:solidFill>
                  <a:srgbClr val="FF0000"/>
                </a:solidFill>
              </a:rPr>
              <a:t>Zimbabwe</a:t>
            </a:r>
            <a:r>
              <a:rPr lang="en-GB" sz="2400" dirty="0" smtClean="0">
                <a:solidFill>
                  <a:schemeClr val="accent5">
                    <a:lumMod val="50000"/>
                  </a:schemeClr>
                </a:solidFill>
              </a:rPr>
              <a:t/>
            </a:r>
            <a:br>
              <a:rPr lang="en-GB" sz="2400" dirty="0" smtClean="0">
                <a:solidFill>
                  <a:schemeClr val="accent5">
                    <a:lumMod val="50000"/>
                  </a:schemeClr>
                </a:solidFill>
              </a:rPr>
            </a:br>
            <a:endParaRPr lang="en-GB" sz="2400" dirty="0" smtClean="0">
              <a:solidFill>
                <a:schemeClr val="accent5">
                  <a:lumMod val="50000"/>
                </a:schemeClr>
              </a:solidFill>
            </a:endParaRPr>
          </a:p>
          <a:p>
            <a:pPr>
              <a:buFont typeface="Wingdings" panose="05000000000000000000" pitchFamily="2" charset="2"/>
              <a:buChar char="§"/>
            </a:pPr>
            <a:endParaRPr lang="en-GB" sz="2400" dirty="0">
              <a:solidFill>
                <a:schemeClr val="accent5">
                  <a:lumMod val="50000"/>
                </a:schemeClr>
              </a:solidFill>
            </a:endParaRPr>
          </a:p>
        </p:txBody>
      </p:sp>
      <p:graphicFrame>
        <p:nvGraphicFramePr>
          <p:cNvPr id="8" name="Table 7"/>
          <p:cNvGraphicFramePr>
            <a:graphicFrameLocks noGrp="1"/>
          </p:cNvGraphicFramePr>
          <p:nvPr>
            <p:extLst/>
          </p:nvPr>
        </p:nvGraphicFramePr>
        <p:xfrm>
          <a:off x="838200" y="5201331"/>
          <a:ext cx="7516906" cy="640080"/>
        </p:xfrm>
        <a:graphic>
          <a:graphicData uri="http://schemas.openxmlformats.org/drawingml/2006/table">
            <a:tbl>
              <a:tblPr firstRow="1" bandRow="1">
                <a:tableStyleId>{0660B408-B3CF-4A94-85FC-2B1E0A45F4A2}</a:tableStyleId>
              </a:tblPr>
              <a:tblGrid>
                <a:gridCol w="7516906">
                  <a:extLst>
                    <a:ext uri="{9D8B030D-6E8A-4147-A177-3AD203B41FA5}">
                      <a16:colId xmlns:a16="http://schemas.microsoft.com/office/drawing/2014/main" val="2636927947"/>
                    </a:ext>
                  </a:extLst>
                </a:gridCol>
              </a:tblGrid>
              <a:tr h="370840">
                <a:tc>
                  <a:txBody>
                    <a:bodyPr/>
                    <a:lstStyle/>
                    <a:p>
                      <a:r>
                        <a:rPr lang="en-GB" sz="1800" kern="1200" dirty="0" smtClean="0">
                          <a:effectLst/>
                        </a:rPr>
                        <a:t>South Africa and South Sudan are not eligible but Transboundary activities involving these two countries are eligible.</a:t>
                      </a:r>
                    </a:p>
                  </a:txBody>
                  <a:tcPr/>
                </a:tc>
                <a:extLst>
                  <a:ext uri="{0D108BD9-81ED-4DB2-BD59-A6C34878D82A}">
                    <a16:rowId xmlns:a16="http://schemas.microsoft.com/office/drawing/2014/main" val="2879605365"/>
                  </a:ext>
                </a:extLst>
              </a:tr>
            </a:tbl>
          </a:graphicData>
        </a:graphic>
      </p:graphicFrame>
      <p:graphicFrame>
        <p:nvGraphicFramePr>
          <p:cNvPr id="9" name="Table 8"/>
          <p:cNvGraphicFramePr>
            <a:graphicFrameLocks noGrp="1"/>
          </p:cNvGraphicFramePr>
          <p:nvPr>
            <p:extLst/>
          </p:nvPr>
        </p:nvGraphicFramePr>
        <p:xfrm>
          <a:off x="838200" y="5943600"/>
          <a:ext cx="7516906" cy="914400"/>
        </p:xfrm>
        <a:graphic>
          <a:graphicData uri="http://schemas.openxmlformats.org/drawingml/2006/table">
            <a:tbl>
              <a:tblPr firstRow="1" bandRow="1">
                <a:tableStyleId>{0660B408-B3CF-4A94-85FC-2B1E0A45F4A2}</a:tableStyleId>
              </a:tblPr>
              <a:tblGrid>
                <a:gridCol w="7516906">
                  <a:extLst>
                    <a:ext uri="{9D8B030D-6E8A-4147-A177-3AD203B41FA5}">
                      <a16:colId xmlns:a16="http://schemas.microsoft.com/office/drawing/2014/main" val="2636927947"/>
                    </a:ext>
                  </a:extLst>
                </a:gridCol>
              </a:tblGrid>
              <a:tr h="293915">
                <a:tc>
                  <a:txBody>
                    <a:bodyPr/>
                    <a:lstStyle/>
                    <a:p>
                      <a:r>
                        <a:rPr lang="en-GB" sz="1800" kern="1200" dirty="0" smtClean="0">
                          <a:effectLst/>
                        </a:rPr>
                        <a:t>Organisations from OECD Member Countries are not eligible to apply for projects in countries in red – not part of LDC or a Highly Indebted Poor Countries</a:t>
                      </a:r>
                      <a:r>
                        <a:rPr lang="en-GB" sz="1800" kern="1200" baseline="0" dirty="0" smtClean="0">
                          <a:effectLst/>
                        </a:rPr>
                        <a:t> </a:t>
                      </a:r>
                      <a:r>
                        <a:rPr lang="en-GB" sz="1800" kern="1200" dirty="0" smtClean="0">
                          <a:effectLst/>
                        </a:rPr>
                        <a:t>(HIPC).</a:t>
                      </a:r>
                      <a:endParaRPr lang="en-GB" dirty="0"/>
                    </a:p>
                  </a:txBody>
                  <a:tcPr/>
                </a:tc>
                <a:extLst>
                  <a:ext uri="{0D108BD9-81ED-4DB2-BD59-A6C34878D82A}">
                    <a16:rowId xmlns:a16="http://schemas.microsoft.com/office/drawing/2014/main" val="2879605365"/>
                  </a:ext>
                </a:extLst>
              </a:tr>
            </a:tbl>
          </a:graphicData>
        </a:graphic>
      </p:graphicFrame>
    </p:spTree>
    <p:extLst>
      <p:ext uri="{BB962C8B-B14F-4D97-AF65-F5344CB8AC3E}">
        <p14:creationId xmlns:p14="http://schemas.microsoft.com/office/powerpoint/2010/main" val="1033687390"/>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4" name="Content Placeholder 3"/>
          <p:cNvSpPr>
            <a:spLocks noGrp="1"/>
          </p:cNvSpPr>
          <p:nvPr>
            <p:ph idx="1"/>
          </p:nvPr>
        </p:nvSpPr>
        <p:spPr>
          <a:xfrm>
            <a:off x="604436" y="1752054"/>
            <a:ext cx="10515600" cy="3629843"/>
          </a:xfrm>
        </p:spPr>
        <p:txBody>
          <a:bodyPr>
            <a:noAutofit/>
          </a:bodyPr>
          <a:lstStyle/>
          <a:p>
            <a:r>
              <a:rPr lang="en-GB" dirty="0" smtClean="0">
                <a:latin typeface="+mn-lt"/>
              </a:rPr>
              <a:t>a network </a:t>
            </a:r>
            <a:r>
              <a:rPr lang="en-GB" dirty="0">
                <a:latin typeface="+mn-lt"/>
              </a:rPr>
              <a:t>or cluster of protected areas at the national or regional level. Single protected/conserved area/s are not eligible.</a:t>
            </a:r>
          </a:p>
          <a:p>
            <a:r>
              <a:rPr lang="en-GB" dirty="0">
                <a:latin typeface="+mn-lt"/>
              </a:rPr>
              <a:t>a national civil society organisation, national NGO, non-profit organisation, national authority, agency established in the targeted eligible country(</a:t>
            </a:r>
            <a:r>
              <a:rPr lang="en-GB" dirty="0" err="1">
                <a:latin typeface="+mn-lt"/>
              </a:rPr>
              <a:t>ies</a:t>
            </a:r>
            <a:r>
              <a:rPr lang="en-GB" dirty="0" smtClean="0">
                <a:latin typeface="+mn-lt"/>
              </a:rPr>
              <a:t>)</a:t>
            </a:r>
          </a:p>
          <a:p>
            <a:endParaRPr lang="en-GB" sz="2400" b="1" dirty="0">
              <a:latin typeface="+mn-lt"/>
            </a:endParaRPr>
          </a:p>
          <a:p>
            <a:pPr>
              <a:buFont typeface="Wingdings" panose="05000000000000000000" pitchFamily="2" charset="2"/>
              <a:buChar char="Ø"/>
            </a:pPr>
            <a:r>
              <a:rPr lang="en-GB" i="1" dirty="0" smtClean="0">
                <a:latin typeface="+mn-lt"/>
              </a:rPr>
              <a:t>All applications must be supported by the relevant national authority</a:t>
            </a:r>
            <a:endParaRPr lang="fr-FR" sz="2400" i="1" dirty="0" smtClean="0">
              <a:latin typeface="+mn-lt"/>
            </a:endParaRPr>
          </a:p>
          <a:p>
            <a:pPr marL="0" indent="0">
              <a:buNone/>
            </a:pPr>
            <a:endParaRPr lang="en-GB" dirty="0">
              <a:latin typeface="+mn-lt"/>
            </a:endParaRPr>
          </a:p>
          <a:p>
            <a:pPr marL="0" indent="0">
              <a:buNone/>
            </a:pPr>
            <a:r>
              <a:rPr lang="en-GB" dirty="0" smtClean="0">
                <a:latin typeface="+mn-lt"/>
              </a:rPr>
              <a:t>        </a:t>
            </a:r>
          </a:p>
          <a:p>
            <a:pPr>
              <a:buFont typeface="Wingdings" panose="05000000000000000000" pitchFamily="2" charset="2"/>
              <a:buChar char="§"/>
            </a:pPr>
            <a:endParaRPr lang="en-GB" dirty="0">
              <a:latin typeface="+mn-lt"/>
            </a:endParaRPr>
          </a:p>
        </p:txBody>
      </p:sp>
      <p:sp>
        <p:nvSpPr>
          <p:cNvPr id="6" name="Title 1"/>
          <p:cNvSpPr txBox="1">
            <a:spLocks/>
          </p:cNvSpPr>
          <p:nvPr/>
        </p:nvSpPr>
        <p:spPr>
          <a:xfrm>
            <a:off x="685801" y="338752"/>
            <a:ext cx="10515600" cy="5629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A35B28"/>
                </a:solidFill>
                <a:latin typeface="Franklin Gothic Demi" charset="0"/>
                <a:ea typeface="Franklin Gothic Demi" charset="0"/>
                <a:cs typeface="Franklin Gothic Demi" charset="0"/>
              </a:defRPr>
            </a:lvl1pPr>
          </a:lstStyle>
          <a:p>
            <a:r>
              <a:rPr lang="en-GB" sz="3200" dirty="0" smtClean="0"/>
              <a:t>Eligibility criteria</a:t>
            </a:r>
            <a:endParaRPr lang="en-GB" sz="3200" dirty="0"/>
          </a:p>
        </p:txBody>
      </p:sp>
      <p:sp>
        <p:nvSpPr>
          <p:cNvPr id="8" name="Content Placeholder 5"/>
          <p:cNvSpPr txBox="1">
            <a:spLocks/>
          </p:cNvSpPr>
          <p:nvPr/>
        </p:nvSpPr>
        <p:spPr>
          <a:xfrm>
            <a:off x="685801" y="1180277"/>
            <a:ext cx="10515600" cy="52794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lumMod val="75000"/>
                    <a:lumOff val="25000"/>
                  </a:schemeClr>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kern="1200">
                <a:solidFill>
                  <a:schemeClr val="tx1">
                    <a:lumMod val="75000"/>
                    <a:lumOff val="25000"/>
                  </a:schemeClr>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kern="1200">
                <a:solidFill>
                  <a:schemeClr val="tx1">
                    <a:lumMod val="75000"/>
                    <a:lumOff val="25000"/>
                  </a:schemeClr>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GB" sz="3200" b="1" dirty="0" smtClean="0">
                <a:latin typeface="+mn-lt"/>
                <a:ea typeface="Helvetica Neue Light"/>
                <a:cs typeface="Helvetica Neue Light"/>
              </a:rPr>
              <a:t>Eligible actors </a:t>
            </a:r>
          </a:p>
          <a:p>
            <a:pPr marL="0" indent="0">
              <a:buFont typeface="Arial"/>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Font typeface="Arial"/>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863914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4" name="Content Placeholder 3"/>
          <p:cNvSpPr>
            <a:spLocks noGrp="1"/>
          </p:cNvSpPr>
          <p:nvPr>
            <p:ph idx="1"/>
          </p:nvPr>
        </p:nvSpPr>
        <p:spPr>
          <a:xfrm>
            <a:off x="604436" y="1752054"/>
            <a:ext cx="10515600" cy="4039209"/>
          </a:xfrm>
        </p:spPr>
        <p:txBody>
          <a:bodyPr>
            <a:noAutofit/>
          </a:bodyPr>
          <a:lstStyle/>
          <a:p>
            <a:pPr marL="0" lvl="0" indent="0">
              <a:buNone/>
            </a:pPr>
            <a:r>
              <a:rPr lang="en-GB" dirty="0" smtClean="0">
                <a:latin typeface="+mn-lt"/>
              </a:rPr>
              <a:t>Activities must:</a:t>
            </a:r>
          </a:p>
          <a:p>
            <a:pPr lvl="0"/>
            <a:r>
              <a:rPr lang="en-GB" dirty="0" smtClean="0">
                <a:latin typeface="+mn-lt"/>
              </a:rPr>
              <a:t>Focus </a:t>
            </a:r>
            <a:r>
              <a:rPr lang="en-GB" dirty="0">
                <a:latin typeface="+mn-lt"/>
              </a:rPr>
              <a:t>on </a:t>
            </a:r>
            <a:r>
              <a:rPr lang="en-GB" dirty="0">
                <a:latin typeface="+mn-lt"/>
              </a:rPr>
              <a:t>development of national and/or regional </a:t>
            </a:r>
            <a:r>
              <a:rPr lang="en-GB" dirty="0" smtClean="0">
                <a:latin typeface="+mn-lt"/>
              </a:rPr>
              <a:t>policies, strategies </a:t>
            </a:r>
            <a:r>
              <a:rPr lang="en-GB" dirty="0">
                <a:latin typeface="+mn-lt"/>
              </a:rPr>
              <a:t>and </a:t>
            </a:r>
            <a:r>
              <a:rPr lang="en-GB" dirty="0" smtClean="0">
                <a:latin typeface="+mn-lt"/>
              </a:rPr>
              <a:t>actions, including validation of same</a:t>
            </a:r>
            <a:endParaRPr lang="en-GB" dirty="0">
              <a:latin typeface="+mn-lt"/>
            </a:endParaRPr>
          </a:p>
          <a:p>
            <a:pPr lvl="0"/>
            <a:r>
              <a:rPr lang="en-GB" dirty="0" smtClean="0">
                <a:latin typeface="+mn-lt"/>
              </a:rPr>
              <a:t>Address </a:t>
            </a:r>
            <a:r>
              <a:rPr lang="en-GB" dirty="0" smtClean="0">
                <a:latin typeface="+mn-lt"/>
              </a:rPr>
              <a:t>clearly </a:t>
            </a:r>
            <a:r>
              <a:rPr lang="en-GB" dirty="0">
                <a:latin typeface="+mn-lt"/>
              </a:rPr>
              <a:t>formulated </a:t>
            </a:r>
            <a:r>
              <a:rPr lang="en-GB" dirty="0" smtClean="0">
                <a:latin typeface="+mn-lt"/>
              </a:rPr>
              <a:t>priorities (preferably </a:t>
            </a:r>
            <a:r>
              <a:rPr lang="en-GB" dirty="0">
                <a:latin typeface="+mn-lt"/>
              </a:rPr>
              <a:t>identified through the use of a quantitative diagnostic </a:t>
            </a:r>
            <a:r>
              <a:rPr lang="en-GB" dirty="0" smtClean="0">
                <a:latin typeface="+mn-lt"/>
              </a:rPr>
              <a:t>tool)</a:t>
            </a:r>
          </a:p>
          <a:p>
            <a:pPr lvl="0"/>
            <a:r>
              <a:rPr lang="en-GB" dirty="0" smtClean="0">
                <a:latin typeface="+mn-lt"/>
              </a:rPr>
              <a:t>Be consistent </a:t>
            </a:r>
            <a:r>
              <a:rPr lang="en-GB" dirty="0">
                <a:latin typeface="+mn-lt"/>
              </a:rPr>
              <a:t>with the BIOPAMA action component objectives (see section 1.2)</a:t>
            </a:r>
          </a:p>
          <a:p>
            <a:pPr lvl="0"/>
            <a:r>
              <a:rPr lang="en-GB" dirty="0">
                <a:latin typeface="+mn-lt"/>
              </a:rPr>
              <a:t>E</a:t>
            </a:r>
            <a:r>
              <a:rPr lang="en-GB" dirty="0" smtClean="0">
                <a:latin typeface="+mn-lt"/>
              </a:rPr>
              <a:t>nable </a:t>
            </a:r>
            <a:r>
              <a:rPr lang="en-GB" dirty="0">
                <a:latin typeface="+mn-lt"/>
              </a:rPr>
              <a:t>sharing of project data and information with the relevant BIOPAMA regional observatory, as </a:t>
            </a:r>
            <a:r>
              <a:rPr lang="en-GB" dirty="0" smtClean="0">
                <a:latin typeface="+mn-lt"/>
              </a:rPr>
              <a:t>relevant</a:t>
            </a:r>
            <a:endParaRPr lang="en-GB" dirty="0" smtClean="0">
              <a:latin typeface="+mn-lt"/>
            </a:endParaRPr>
          </a:p>
          <a:p>
            <a:pPr>
              <a:buFont typeface="Wingdings" panose="05000000000000000000" pitchFamily="2" charset="2"/>
              <a:buChar char="§"/>
            </a:pPr>
            <a:endParaRPr lang="en-GB" dirty="0">
              <a:latin typeface="+mn-lt"/>
            </a:endParaRPr>
          </a:p>
        </p:txBody>
      </p:sp>
      <p:sp>
        <p:nvSpPr>
          <p:cNvPr id="6" name="Title 1"/>
          <p:cNvSpPr txBox="1">
            <a:spLocks/>
          </p:cNvSpPr>
          <p:nvPr/>
        </p:nvSpPr>
        <p:spPr>
          <a:xfrm>
            <a:off x="685801" y="338752"/>
            <a:ext cx="10515600" cy="5629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A35B28"/>
                </a:solidFill>
                <a:latin typeface="Franklin Gothic Demi" charset="0"/>
                <a:ea typeface="Franklin Gothic Demi" charset="0"/>
                <a:cs typeface="Franklin Gothic Demi" charset="0"/>
              </a:defRPr>
            </a:lvl1pPr>
          </a:lstStyle>
          <a:p>
            <a:r>
              <a:rPr lang="en-GB" sz="3200" dirty="0" smtClean="0"/>
              <a:t>Eligibility criteria</a:t>
            </a:r>
            <a:endParaRPr lang="en-GB" sz="3200" dirty="0"/>
          </a:p>
        </p:txBody>
      </p:sp>
      <p:sp>
        <p:nvSpPr>
          <p:cNvPr id="8" name="Content Placeholder 5"/>
          <p:cNvSpPr txBox="1">
            <a:spLocks/>
          </p:cNvSpPr>
          <p:nvPr/>
        </p:nvSpPr>
        <p:spPr>
          <a:xfrm>
            <a:off x="685801" y="1180277"/>
            <a:ext cx="10515600" cy="52794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lumMod val="75000"/>
                    <a:lumOff val="25000"/>
                  </a:schemeClr>
                </a:solidFill>
                <a:latin typeface="Franklin Gothic Book" charset="0"/>
                <a:ea typeface="Franklin Gothic Book" charset="0"/>
                <a:cs typeface="Franklin Gothic Book" charset="0"/>
              </a:defRPr>
            </a:lvl1pPr>
            <a:lvl2pPr marL="685800" indent="-228600" algn="l" defTabSz="914400" rtl="0" eaLnBrk="1" latinLnBrk="0" hangingPunct="1">
              <a:lnSpc>
                <a:spcPct val="90000"/>
              </a:lnSpc>
              <a:spcBef>
                <a:spcPts val="500"/>
              </a:spcBef>
              <a:buFont typeface="Arial"/>
              <a:buChar char="•"/>
              <a:defRPr sz="2400" kern="1200">
                <a:solidFill>
                  <a:schemeClr val="tx1">
                    <a:lumMod val="75000"/>
                    <a:lumOff val="25000"/>
                  </a:schemeClr>
                </a:solidFill>
                <a:latin typeface="Franklin Gothic Book" charset="0"/>
                <a:ea typeface="Franklin Gothic Book" charset="0"/>
                <a:cs typeface="Franklin Gothic Book" charset="0"/>
              </a:defRPr>
            </a:lvl2pPr>
            <a:lvl3pPr marL="1143000" indent="-228600" algn="l" defTabSz="914400" rtl="0" eaLnBrk="1" latinLnBrk="0" hangingPunct="1">
              <a:lnSpc>
                <a:spcPct val="90000"/>
              </a:lnSpc>
              <a:spcBef>
                <a:spcPts val="500"/>
              </a:spcBef>
              <a:buFont typeface="Arial"/>
              <a:buChar char="•"/>
              <a:defRPr sz="2000" kern="1200">
                <a:solidFill>
                  <a:schemeClr val="tx1">
                    <a:lumMod val="75000"/>
                    <a:lumOff val="25000"/>
                  </a:schemeClr>
                </a:solidFill>
                <a:latin typeface="Franklin Gothic Book" charset="0"/>
                <a:ea typeface="Franklin Gothic Book" charset="0"/>
                <a:cs typeface="Franklin Gothic Book" charset="0"/>
              </a:defRPr>
            </a:lvl3pPr>
            <a:lvl4pPr marL="16002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4pPr>
            <a:lvl5pPr marL="2057400" indent="-228600" algn="l" defTabSz="914400" rtl="0" eaLnBrk="1" latinLnBrk="0" hangingPunct="1">
              <a:lnSpc>
                <a:spcPct val="90000"/>
              </a:lnSpc>
              <a:spcBef>
                <a:spcPts val="500"/>
              </a:spcBef>
              <a:buFont typeface="Arial"/>
              <a:buChar char="•"/>
              <a:defRPr sz="1800" kern="1200">
                <a:solidFill>
                  <a:schemeClr val="tx1">
                    <a:lumMod val="75000"/>
                    <a:lumOff val="25000"/>
                  </a:schemeClr>
                </a:solidFill>
                <a:latin typeface="Franklin Gothic Book" charset="0"/>
                <a:ea typeface="Franklin Gothic Book" charset="0"/>
                <a:cs typeface="Franklin Gothic Book"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GB" sz="3200" b="1" dirty="0" smtClean="0">
                <a:latin typeface="+mn-lt"/>
                <a:ea typeface="Helvetica Neue Light"/>
                <a:cs typeface="Helvetica Neue Light"/>
              </a:rPr>
              <a:t>Eligible </a:t>
            </a:r>
            <a:r>
              <a:rPr lang="en-GB" sz="3200" b="1" dirty="0" smtClean="0">
                <a:latin typeface="+mn-lt"/>
                <a:ea typeface="Helvetica Neue Light"/>
                <a:cs typeface="Helvetica Neue Light"/>
              </a:rPr>
              <a:t>activities</a:t>
            </a:r>
            <a:endParaRPr lang="en-GB" sz="2400" i="1" dirty="0" smtClean="0">
              <a:latin typeface="Helvetica Neue Light"/>
              <a:ea typeface="Helvetica Neue Light"/>
              <a:cs typeface="Helvetica Neue Light"/>
            </a:endParaRPr>
          </a:p>
        </p:txBody>
      </p:sp>
    </p:spTree>
    <p:extLst>
      <p:ext uri="{BB962C8B-B14F-4D97-AF65-F5344CB8AC3E}">
        <p14:creationId xmlns:p14="http://schemas.microsoft.com/office/powerpoint/2010/main" val="703837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lang="en-GB" sz="3200" dirty="0"/>
              <a:t>Ineligible activities </a:t>
            </a:r>
          </a:p>
        </p:txBody>
      </p:sp>
      <p:sp>
        <p:nvSpPr>
          <p:cNvPr id="6" name="Content Placeholder 5"/>
          <p:cNvSpPr>
            <a:spLocks noGrp="1"/>
          </p:cNvSpPr>
          <p:nvPr>
            <p:ph idx="1"/>
          </p:nvPr>
        </p:nvSpPr>
        <p:spPr>
          <a:xfrm>
            <a:off x="685801" y="1180275"/>
            <a:ext cx="10515600" cy="4346317"/>
          </a:xfrm>
        </p:spPr>
        <p:txBody>
          <a:bodyPr>
            <a:normAutofit fontScale="92500" lnSpcReduction="20000"/>
          </a:bodyPr>
          <a:lstStyle/>
          <a:p>
            <a:pPr lvl="0">
              <a:lnSpc>
                <a:spcPct val="110000"/>
              </a:lnSpc>
            </a:pPr>
            <a:r>
              <a:rPr lang="en-US" sz="2400" dirty="0">
                <a:latin typeface="+mn-lt"/>
                <a:ea typeface="Helvetica Neue Light"/>
                <a:cs typeface="Helvetica Neue Light"/>
              </a:rPr>
              <a:t>Financial support to third parties through </a:t>
            </a:r>
            <a:r>
              <a:rPr lang="en-US" sz="2400" b="1" dirty="0" smtClean="0">
                <a:latin typeface="+mn-lt"/>
                <a:ea typeface="Helvetica Neue Light"/>
                <a:cs typeface="Helvetica Neue Light"/>
              </a:rPr>
              <a:t>sub-grants.</a:t>
            </a:r>
            <a:endParaRPr lang="en-GB" sz="2400" dirty="0">
              <a:latin typeface="+mn-lt"/>
              <a:ea typeface="Helvetica Neue Light"/>
              <a:cs typeface="Helvetica Neue Light"/>
            </a:endParaRPr>
          </a:p>
          <a:p>
            <a:pPr lvl="0">
              <a:lnSpc>
                <a:spcPct val="110000"/>
              </a:lnSpc>
            </a:pPr>
            <a:r>
              <a:rPr lang="en-US" sz="2400" b="1" dirty="0">
                <a:latin typeface="+mn-lt"/>
                <a:ea typeface="Helvetica Neue Light"/>
                <a:cs typeface="Helvetica Neue Light"/>
              </a:rPr>
              <a:t>Purchase of land </a:t>
            </a:r>
            <a:r>
              <a:rPr lang="en-US" sz="2400" dirty="0">
                <a:latin typeface="+mn-lt"/>
                <a:ea typeface="Helvetica Neue Light"/>
                <a:cs typeface="Helvetica Neue Light"/>
              </a:rPr>
              <a:t>or </a:t>
            </a:r>
            <a:r>
              <a:rPr lang="en-US" sz="2400" b="1" dirty="0">
                <a:latin typeface="+mn-lt"/>
                <a:ea typeface="Helvetica Neue Light"/>
                <a:cs typeface="Helvetica Neue Light"/>
              </a:rPr>
              <a:t>involuntary resettlement </a:t>
            </a:r>
            <a:r>
              <a:rPr lang="en-US" sz="2400" dirty="0">
                <a:latin typeface="+mn-lt"/>
                <a:ea typeface="Helvetica Neue Light"/>
                <a:cs typeface="Helvetica Neue Light"/>
              </a:rPr>
              <a:t>of </a:t>
            </a:r>
            <a:r>
              <a:rPr lang="en-US" sz="2400" dirty="0" smtClean="0">
                <a:latin typeface="+mn-lt"/>
                <a:ea typeface="Helvetica Neue Light"/>
                <a:cs typeface="Helvetica Neue Light"/>
              </a:rPr>
              <a:t>people.</a:t>
            </a:r>
            <a:endParaRPr lang="en-GB" sz="2400" dirty="0">
              <a:latin typeface="+mn-lt"/>
              <a:ea typeface="Helvetica Neue Light"/>
              <a:cs typeface="Helvetica Neue Light"/>
            </a:endParaRPr>
          </a:p>
          <a:p>
            <a:pPr lvl="0">
              <a:lnSpc>
                <a:spcPct val="110000"/>
              </a:lnSpc>
            </a:pPr>
            <a:r>
              <a:rPr lang="en-US" sz="2400" dirty="0">
                <a:latin typeface="+mn-lt"/>
                <a:ea typeface="Helvetica Neue Light"/>
                <a:cs typeface="Helvetica Neue Light"/>
              </a:rPr>
              <a:t>Activities on indigenous peoples’ lands and territories </a:t>
            </a:r>
            <a:r>
              <a:rPr lang="en-US" sz="2400" b="1" dirty="0">
                <a:latin typeface="+mn-lt"/>
                <a:ea typeface="Helvetica Neue Light"/>
                <a:cs typeface="Helvetica Neue Light"/>
              </a:rPr>
              <a:t>without </a:t>
            </a:r>
            <a:r>
              <a:rPr lang="en-US" sz="2400" b="1" dirty="0" smtClean="0">
                <a:latin typeface="+mn-lt"/>
                <a:ea typeface="Helvetica Neue Light"/>
                <a:cs typeface="Helvetica Neue Light"/>
              </a:rPr>
              <a:t>their </a:t>
            </a:r>
            <a:r>
              <a:rPr lang="en-US" sz="2400" b="1" dirty="0">
                <a:latin typeface="+mn-lt"/>
                <a:ea typeface="Helvetica Neue Light"/>
                <a:cs typeface="Helvetica Neue Light"/>
              </a:rPr>
              <a:t>free, prior and informed consent</a:t>
            </a:r>
            <a:r>
              <a:rPr lang="en-US" sz="2400" dirty="0">
                <a:latin typeface="+mn-lt"/>
                <a:ea typeface="Helvetica Neue Light"/>
                <a:cs typeface="Helvetica Neue Light"/>
              </a:rPr>
              <a:t>, or activities on land contested by local communities or indigenous </a:t>
            </a:r>
            <a:r>
              <a:rPr lang="en-US" sz="2400" dirty="0" smtClean="0">
                <a:latin typeface="+mn-lt"/>
                <a:ea typeface="Helvetica Neue Light"/>
                <a:cs typeface="Helvetica Neue Light"/>
              </a:rPr>
              <a:t>people.</a:t>
            </a:r>
            <a:endParaRPr lang="en-GB" sz="2400" dirty="0">
              <a:latin typeface="+mn-lt"/>
              <a:ea typeface="Helvetica Neue Light"/>
              <a:cs typeface="Helvetica Neue Light"/>
            </a:endParaRPr>
          </a:p>
          <a:p>
            <a:pPr lvl="0">
              <a:lnSpc>
                <a:spcPct val="110000"/>
              </a:lnSpc>
            </a:pPr>
            <a:r>
              <a:rPr lang="en-US" sz="2400" b="1" dirty="0">
                <a:latin typeface="+mn-lt"/>
                <a:ea typeface="Helvetica Neue Light"/>
                <a:cs typeface="Helvetica Neue Light"/>
              </a:rPr>
              <a:t>Removal or alteration </a:t>
            </a:r>
            <a:r>
              <a:rPr lang="en-US" sz="2400" dirty="0">
                <a:latin typeface="+mn-lt"/>
                <a:ea typeface="Helvetica Neue Light"/>
                <a:cs typeface="Helvetica Neue Light"/>
              </a:rPr>
              <a:t>of any physical cultural property (e.g. sites with archeological, paleontological, historical, religious or unique natural values</a:t>
            </a:r>
            <a:r>
              <a:rPr lang="en-US" sz="2400" dirty="0" smtClean="0">
                <a:latin typeface="+mn-lt"/>
                <a:ea typeface="Helvetica Neue Light"/>
                <a:cs typeface="Helvetica Neue Light"/>
              </a:rPr>
              <a:t>).</a:t>
            </a:r>
            <a:endParaRPr lang="en-GB" sz="2400" dirty="0">
              <a:latin typeface="+mn-lt"/>
              <a:ea typeface="Helvetica Neue Light"/>
              <a:cs typeface="Helvetica Neue Light"/>
            </a:endParaRPr>
          </a:p>
          <a:p>
            <a:pPr lvl="0">
              <a:lnSpc>
                <a:spcPct val="110000"/>
              </a:lnSpc>
            </a:pPr>
            <a:r>
              <a:rPr lang="en-US" sz="2400" dirty="0">
                <a:latin typeface="+mn-lt"/>
                <a:ea typeface="Helvetica Neue Light"/>
                <a:cs typeface="Helvetica Neue Light"/>
              </a:rPr>
              <a:t>Activities that may </a:t>
            </a:r>
            <a:r>
              <a:rPr lang="en-US" sz="2400" b="1" dirty="0">
                <a:latin typeface="+mn-lt"/>
                <a:ea typeface="Helvetica Neue Light"/>
                <a:cs typeface="Helvetica Neue Light"/>
              </a:rPr>
              <a:t>affect vulnerable groups </a:t>
            </a:r>
            <a:r>
              <a:rPr lang="en-US" sz="2400" dirty="0">
                <a:latin typeface="+mn-lt"/>
                <a:ea typeface="Helvetica Neue Light"/>
                <a:cs typeface="Helvetica Neue Light"/>
              </a:rPr>
              <a:t>within local </a:t>
            </a:r>
            <a:r>
              <a:rPr lang="en-US" sz="2400" dirty="0" smtClean="0">
                <a:latin typeface="+mn-lt"/>
                <a:ea typeface="Helvetica Neue Light"/>
                <a:cs typeface="Helvetica Neue Light"/>
              </a:rPr>
              <a:t>communities or </a:t>
            </a:r>
            <a:r>
              <a:rPr lang="en-US" sz="2400" dirty="0">
                <a:latin typeface="+mn-lt"/>
                <a:ea typeface="Helvetica Neue Light"/>
                <a:cs typeface="Helvetica Neue Light"/>
              </a:rPr>
              <a:t>indigenous </a:t>
            </a:r>
            <a:r>
              <a:rPr lang="en-US" sz="2400" dirty="0" smtClean="0">
                <a:latin typeface="+mn-lt"/>
                <a:ea typeface="Helvetica Neue Light"/>
                <a:cs typeface="Helvetica Neue Light"/>
              </a:rPr>
              <a:t>people. </a:t>
            </a:r>
          </a:p>
          <a:p>
            <a:pPr lvl="0">
              <a:lnSpc>
                <a:spcPct val="110000"/>
              </a:lnSpc>
            </a:pPr>
            <a:r>
              <a:rPr lang="en-US" sz="2400" dirty="0" smtClean="0">
                <a:latin typeface="+mn-lt"/>
                <a:ea typeface="Helvetica Neue Light"/>
                <a:cs typeface="Helvetica Neue Light"/>
              </a:rPr>
              <a:t>Procurement</a:t>
            </a:r>
            <a:r>
              <a:rPr lang="en-US" sz="2400" dirty="0">
                <a:latin typeface="+mn-lt"/>
                <a:ea typeface="Helvetica Neue Light"/>
                <a:cs typeface="Helvetica Neue Light"/>
              </a:rPr>
              <a:t>, handling, storage and use of </a:t>
            </a:r>
            <a:r>
              <a:rPr lang="en-US" sz="2400" b="1" dirty="0">
                <a:latin typeface="+mn-lt"/>
                <a:ea typeface="Helvetica Neue Light"/>
                <a:cs typeface="Helvetica Neue Light"/>
              </a:rPr>
              <a:t>unlawful </a:t>
            </a:r>
            <a:r>
              <a:rPr lang="en-US" sz="2400" b="1" dirty="0" smtClean="0">
                <a:latin typeface="+mn-lt"/>
                <a:ea typeface="Helvetica Neue Light"/>
                <a:cs typeface="Helvetica Neue Light"/>
              </a:rPr>
              <a:t>pesticides</a:t>
            </a:r>
            <a:r>
              <a:rPr lang="en-US" sz="2400" b="1" dirty="0">
                <a:latin typeface="+mn-lt"/>
                <a:ea typeface="Helvetica Neue Light"/>
                <a:cs typeface="Helvetica Neue Light"/>
              </a:rPr>
              <a:t>.</a:t>
            </a:r>
            <a:endParaRPr lang="en-GB" sz="2400" b="1" dirty="0">
              <a:latin typeface="+mn-lt"/>
              <a:ea typeface="Helvetica Neue Light"/>
              <a:cs typeface="Helvetica Neue Light"/>
            </a:endParaRPr>
          </a:p>
          <a:p>
            <a:pPr lvl="0">
              <a:lnSpc>
                <a:spcPct val="110000"/>
              </a:lnSpc>
            </a:pPr>
            <a:r>
              <a:rPr lang="en-US" sz="2400" dirty="0">
                <a:latin typeface="+mn-lt"/>
                <a:ea typeface="Helvetica Neue Light"/>
                <a:cs typeface="Helvetica Neue Light"/>
              </a:rPr>
              <a:t>Activities duplicating </a:t>
            </a:r>
            <a:r>
              <a:rPr lang="en-US" sz="2400" b="1" dirty="0">
                <a:latin typeface="+mn-lt"/>
                <a:ea typeface="Helvetica Neue Light"/>
                <a:cs typeface="Helvetica Neue Light"/>
              </a:rPr>
              <a:t>work previously funded </a:t>
            </a:r>
            <a:r>
              <a:rPr lang="en-US" sz="2400" dirty="0">
                <a:latin typeface="+mn-lt"/>
                <a:ea typeface="Helvetica Neue Light"/>
                <a:cs typeface="Helvetica Neue Light"/>
              </a:rPr>
              <a:t>by BIOPAMA.</a:t>
            </a:r>
            <a:endParaRPr lang="en-GB" sz="2400" dirty="0">
              <a:latin typeface="+mn-lt"/>
              <a:ea typeface="Helvetica Neue Light"/>
              <a:cs typeface="Helvetica Neue Light"/>
            </a:endParaRPr>
          </a:p>
          <a:p>
            <a:pPr marL="0" lvl="0" indent="0">
              <a:lnSpc>
                <a:spcPct val="120000"/>
              </a:lnSpc>
              <a:buNone/>
            </a:pPr>
            <a:endParaRPr lang="en-GB" dirty="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851489611"/>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9"/>
          <p:cNvSpPr/>
          <p:nvPr/>
        </p:nvSpPr>
        <p:spPr>
          <a:xfrm>
            <a:off x="519902" y="5791264"/>
            <a:ext cx="4794503" cy="774191"/>
          </a:xfrm>
          <a:prstGeom prst="rect">
            <a:avLst/>
          </a:prstGeom>
          <a:blipFill>
            <a:blip r:embed="rId3" cstate="print"/>
            <a:stretch>
              <a:fillRect/>
            </a:stretch>
          </a:blipFill>
        </p:spPr>
        <p:txBody>
          <a:bodyPr wrap="square" lIns="0" tIns="0" rIns="0" bIns="0" rtlCol="0"/>
          <a:lstStyle/>
          <a:p>
            <a:endParaRPr/>
          </a:p>
        </p:txBody>
      </p:sp>
      <p:sp>
        <p:nvSpPr>
          <p:cNvPr id="5" name="object 10"/>
          <p:cNvSpPr txBox="1"/>
          <p:nvPr/>
        </p:nvSpPr>
        <p:spPr>
          <a:xfrm>
            <a:off x="1301237" y="6578807"/>
            <a:ext cx="3232785" cy="283210"/>
          </a:xfrm>
          <a:prstGeom prst="rect">
            <a:avLst/>
          </a:prstGeom>
        </p:spPr>
        <p:txBody>
          <a:bodyPr vert="horz" wrap="square" lIns="0" tIns="0" rIns="0" bIns="0" rtlCol="0">
            <a:spAutoFit/>
          </a:bodyPr>
          <a:lstStyle/>
          <a:p>
            <a:pPr marL="1191895" marR="5080" indent="-1179830">
              <a:lnSpc>
                <a:spcPct val="102200"/>
              </a:lnSpc>
            </a:pPr>
            <a:r>
              <a:rPr sz="900" dirty="0">
                <a:solidFill>
                  <a:srgbClr val="70A5A1"/>
                </a:solidFill>
                <a:latin typeface="Franklin Gothic Book"/>
                <a:cs typeface="Franklin Gothic Book"/>
              </a:rPr>
              <a:t>A</a:t>
            </a:r>
            <a:r>
              <a:rPr sz="900" spc="5" dirty="0">
                <a:solidFill>
                  <a:srgbClr val="70A5A1"/>
                </a:solidFill>
                <a:latin typeface="Franklin Gothic Book"/>
                <a:cs typeface="Franklin Gothic Book"/>
              </a:rPr>
              <a:t>n </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n</a:t>
            </a:r>
            <a:r>
              <a:rPr sz="900" spc="10" dirty="0">
                <a:solidFill>
                  <a:srgbClr val="70A5A1"/>
                </a:solidFill>
                <a:latin typeface="Franklin Gothic Book"/>
                <a:cs typeface="Franklin Gothic Book"/>
              </a:rPr>
              <a:t>i</a:t>
            </a:r>
            <a:r>
              <a:rPr sz="900" dirty="0">
                <a:solidFill>
                  <a:srgbClr val="70A5A1"/>
                </a:solidFill>
                <a:latin typeface="Franklin Gothic Book"/>
                <a:cs typeface="Franklin Gothic Book"/>
              </a:rPr>
              <a:t>ti</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i</a:t>
            </a:r>
            <a:r>
              <a:rPr sz="900" spc="5" dirty="0">
                <a:solidFill>
                  <a:srgbClr val="70A5A1"/>
                </a:solidFill>
                <a:latin typeface="Franklin Gothic Book"/>
                <a:cs typeface="Franklin Gothic Book"/>
              </a:rPr>
              <a:t>ve</a:t>
            </a:r>
            <a:r>
              <a:rPr sz="900" spc="-35" dirty="0">
                <a:solidFill>
                  <a:srgbClr val="70A5A1"/>
                </a:solidFill>
                <a:latin typeface="Franklin Gothic Book"/>
                <a:cs typeface="Franklin Gothic Book"/>
              </a:rPr>
              <a:t> </a:t>
            </a:r>
            <a:r>
              <a:rPr sz="900" spc="5" dirty="0">
                <a:solidFill>
                  <a:srgbClr val="70A5A1"/>
                </a:solidFill>
                <a:latin typeface="Franklin Gothic Book"/>
                <a:cs typeface="Franklin Gothic Book"/>
              </a:rPr>
              <a:t>of</a:t>
            </a:r>
            <a:r>
              <a:rPr sz="900" spc="15" dirty="0">
                <a:solidFill>
                  <a:srgbClr val="70A5A1"/>
                </a:solidFill>
                <a:latin typeface="Franklin Gothic Book"/>
                <a:cs typeface="Franklin Gothic Book"/>
              </a:rPr>
              <a:t> </a:t>
            </a:r>
            <a:r>
              <a:rPr sz="900" spc="5" dirty="0">
                <a:solidFill>
                  <a:srgbClr val="70A5A1"/>
                </a:solidFill>
                <a:latin typeface="Franklin Gothic Book"/>
                <a:cs typeface="Franklin Gothic Book"/>
              </a:rPr>
              <a:t>the</a:t>
            </a:r>
            <a:r>
              <a:rPr sz="900" spc="-5" dirty="0">
                <a:solidFill>
                  <a:srgbClr val="70A5A1"/>
                </a:solidFill>
                <a:latin typeface="Franklin Gothic Book"/>
                <a:cs typeface="Franklin Gothic Book"/>
              </a:rPr>
              <a:t> </a:t>
            </a:r>
            <a:r>
              <a:rPr sz="900" dirty="0">
                <a:solidFill>
                  <a:srgbClr val="70A5A1"/>
                </a:solidFill>
                <a:latin typeface="Franklin Gothic Book"/>
                <a:cs typeface="Franklin Gothic Book"/>
              </a:rPr>
              <a:t>A</a:t>
            </a:r>
            <a:r>
              <a:rPr sz="900" spc="20" dirty="0">
                <a:solidFill>
                  <a:srgbClr val="70A5A1"/>
                </a:solidFill>
                <a:latin typeface="Franklin Gothic Book"/>
                <a:cs typeface="Franklin Gothic Book"/>
              </a:rPr>
              <a:t>C</a:t>
            </a:r>
            <a:r>
              <a:rPr sz="900" spc="10" dirty="0">
                <a:solidFill>
                  <a:srgbClr val="70A5A1"/>
                </a:solidFill>
                <a:latin typeface="Franklin Gothic Book"/>
                <a:cs typeface="Franklin Gothic Book"/>
              </a:rPr>
              <a:t>P</a:t>
            </a:r>
            <a:r>
              <a:rPr sz="900" spc="-5" dirty="0">
                <a:solidFill>
                  <a:srgbClr val="70A5A1"/>
                </a:solidFill>
                <a:latin typeface="Franklin Gothic Book"/>
                <a:cs typeface="Franklin Gothic Book"/>
              </a:rPr>
              <a:t> </a:t>
            </a:r>
            <a:r>
              <a:rPr sz="900" spc="10" dirty="0">
                <a:solidFill>
                  <a:srgbClr val="70A5A1"/>
                </a:solidFill>
                <a:latin typeface="Franklin Gothic Book"/>
                <a:cs typeface="Franklin Gothic Book"/>
              </a:rPr>
              <a:t>G</a:t>
            </a:r>
            <a:r>
              <a:rPr sz="900" spc="-5" dirty="0">
                <a:solidFill>
                  <a:srgbClr val="70A5A1"/>
                </a:solidFill>
                <a:latin typeface="Franklin Gothic Book"/>
                <a:cs typeface="Franklin Gothic Book"/>
              </a:rPr>
              <a:t>r</a:t>
            </a:r>
            <a:r>
              <a:rPr sz="900" spc="5" dirty="0">
                <a:solidFill>
                  <a:srgbClr val="70A5A1"/>
                </a:solidFill>
                <a:latin typeface="Franklin Gothic Book"/>
                <a:cs typeface="Franklin Gothic Book"/>
              </a:rPr>
              <a:t>o</a:t>
            </a:r>
            <a:r>
              <a:rPr sz="900" spc="10" dirty="0">
                <a:solidFill>
                  <a:srgbClr val="70A5A1"/>
                </a:solidFill>
                <a:latin typeface="Franklin Gothic Book"/>
                <a:cs typeface="Franklin Gothic Book"/>
              </a:rPr>
              <a:t>u</a:t>
            </a:r>
            <a:r>
              <a:rPr sz="900" spc="5" dirty="0">
                <a:solidFill>
                  <a:srgbClr val="70A5A1"/>
                </a:solidFill>
                <a:latin typeface="Franklin Gothic Book"/>
                <a:cs typeface="Franklin Gothic Book"/>
              </a:rPr>
              <a:t>p</a:t>
            </a:r>
            <a:r>
              <a:rPr sz="900" spc="-10" dirty="0">
                <a:solidFill>
                  <a:srgbClr val="70A5A1"/>
                </a:solidFill>
                <a:latin typeface="Franklin Gothic Book"/>
                <a:cs typeface="Franklin Gothic Book"/>
              </a:rPr>
              <a:t> </a:t>
            </a:r>
            <a:r>
              <a:rPr sz="900" spc="-5" dirty="0">
                <a:solidFill>
                  <a:srgbClr val="70A5A1"/>
                </a:solidFill>
                <a:latin typeface="Franklin Gothic Book"/>
                <a:cs typeface="Franklin Gothic Book"/>
              </a:rPr>
              <a:t>o</a:t>
            </a:r>
            <a:r>
              <a:rPr sz="900" spc="5" dirty="0">
                <a:solidFill>
                  <a:srgbClr val="70A5A1"/>
                </a:solidFill>
                <a:latin typeface="Franklin Gothic Book"/>
                <a:cs typeface="Franklin Gothic Book"/>
              </a:rPr>
              <a:t>f St</a:t>
            </a:r>
            <a:r>
              <a:rPr sz="900" spc="15" dirty="0">
                <a:solidFill>
                  <a:srgbClr val="70A5A1"/>
                </a:solidFill>
                <a:latin typeface="Franklin Gothic Book"/>
                <a:cs typeface="Franklin Gothic Book"/>
              </a:rPr>
              <a:t>a</a:t>
            </a:r>
            <a:r>
              <a:rPr sz="900" spc="5" dirty="0">
                <a:solidFill>
                  <a:srgbClr val="70A5A1"/>
                </a:solidFill>
                <a:latin typeface="Franklin Gothic Book"/>
                <a:cs typeface="Franklin Gothic Book"/>
              </a:rPr>
              <a:t>tes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fi</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a</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ced</a:t>
            </a:r>
            <a:r>
              <a:rPr sz="900" spc="-30" dirty="0">
                <a:solidFill>
                  <a:srgbClr val="70A5A1"/>
                </a:solidFill>
                <a:latin typeface="Franklin Gothic Book"/>
                <a:cs typeface="Franklin Gothic Book"/>
              </a:rPr>
              <a:t> </a:t>
            </a:r>
            <a:r>
              <a:rPr sz="900" spc="5" dirty="0">
                <a:solidFill>
                  <a:srgbClr val="70A5A1"/>
                </a:solidFill>
                <a:latin typeface="Franklin Gothic Book"/>
                <a:cs typeface="Franklin Gothic Book"/>
              </a:rPr>
              <a:t>by</a:t>
            </a:r>
            <a:r>
              <a:rPr sz="900" dirty="0">
                <a:solidFill>
                  <a:srgbClr val="70A5A1"/>
                </a:solidFill>
                <a:latin typeface="Franklin Gothic Book"/>
                <a:cs typeface="Franklin Gothic Book"/>
              </a:rPr>
              <a:t> </a:t>
            </a:r>
            <a:r>
              <a:rPr sz="900" spc="5" dirty="0">
                <a:solidFill>
                  <a:srgbClr val="70A5A1"/>
                </a:solidFill>
                <a:latin typeface="Franklin Gothic Book"/>
                <a:cs typeface="Franklin Gothic Book"/>
              </a:rPr>
              <a:t>t</a:t>
            </a:r>
            <a:r>
              <a:rPr sz="900" spc="10" dirty="0">
                <a:solidFill>
                  <a:srgbClr val="70A5A1"/>
                </a:solidFill>
                <a:latin typeface="Franklin Gothic Book"/>
                <a:cs typeface="Franklin Gothic Book"/>
              </a:rPr>
              <a:t>h</a:t>
            </a:r>
            <a:r>
              <a:rPr sz="900" spc="5" dirty="0">
                <a:solidFill>
                  <a:srgbClr val="70A5A1"/>
                </a:solidFill>
                <a:latin typeface="Franklin Gothic Book"/>
                <a:cs typeface="Franklin Gothic Book"/>
              </a:rPr>
              <a:t>e</a:t>
            </a:r>
            <a:r>
              <a:rPr sz="900" spc="-5"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u</a:t>
            </a:r>
            <a:r>
              <a:rPr sz="900" spc="5" dirty="0">
                <a:solidFill>
                  <a:srgbClr val="70A5A1"/>
                </a:solidFill>
                <a:latin typeface="Franklin Gothic Book"/>
                <a:cs typeface="Franklin Gothic Book"/>
              </a:rPr>
              <a:t>ro</a:t>
            </a:r>
            <a:r>
              <a:rPr sz="900" dirty="0">
                <a:solidFill>
                  <a:srgbClr val="70A5A1"/>
                </a:solidFill>
                <a:latin typeface="Franklin Gothic Book"/>
                <a:cs typeface="Franklin Gothic Book"/>
              </a:rPr>
              <a:t>p</a:t>
            </a:r>
            <a:r>
              <a:rPr sz="900" spc="5" dirty="0">
                <a:solidFill>
                  <a:srgbClr val="70A5A1"/>
                </a:solidFill>
                <a:latin typeface="Franklin Gothic Book"/>
                <a:cs typeface="Franklin Gothic Book"/>
              </a:rPr>
              <a:t>ean U</a:t>
            </a:r>
            <a:r>
              <a:rPr sz="900" spc="10" dirty="0">
                <a:solidFill>
                  <a:srgbClr val="70A5A1"/>
                </a:solidFill>
                <a:latin typeface="Franklin Gothic Book"/>
                <a:cs typeface="Franklin Gothic Book"/>
              </a:rPr>
              <a:t>n</a:t>
            </a:r>
            <a:r>
              <a:rPr sz="900" spc="5" dirty="0">
                <a:solidFill>
                  <a:srgbClr val="70A5A1"/>
                </a:solidFill>
                <a:latin typeface="Franklin Gothic Book"/>
                <a:cs typeface="Franklin Gothic Book"/>
              </a:rPr>
              <a:t>io</a:t>
            </a:r>
            <a:r>
              <a:rPr sz="900" dirty="0">
                <a:solidFill>
                  <a:srgbClr val="70A5A1"/>
                </a:solidFill>
                <a:latin typeface="Franklin Gothic Book"/>
                <a:cs typeface="Franklin Gothic Book"/>
              </a:rPr>
              <a:t>n</a:t>
            </a:r>
            <a:r>
              <a:rPr sz="900" spc="5" dirty="0">
                <a:solidFill>
                  <a:srgbClr val="70A5A1"/>
                </a:solidFill>
                <a:latin typeface="Franklin Gothic Book"/>
                <a:cs typeface="Franklin Gothic Book"/>
              </a:rPr>
              <a:t>'s</a:t>
            </a:r>
            <a:r>
              <a:rPr sz="900" spc="-10" dirty="0">
                <a:solidFill>
                  <a:srgbClr val="70A5A1"/>
                </a:solidFill>
                <a:latin typeface="Franklin Gothic Book"/>
                <a:cs typeface="Franklin Gothic Book"/>
              </a:rPr>
              <a:t> </a:t>
            </a:r>
            <a:r>
              <a:rPr sz="900" dirty="0">
                <a:solidFill>
                  <a:srgbClr val="70A5A1"/>
                </a:solidFill>
                <a:latin typeface="Franklin Gothic Book"/>
                <a:cs typeface="Franklin Gothic Book"/>
              </a:rPr>
              <a:t>1</a:t>
            </a:r>
            <a:r>
              <a:rPr sz="900" spc="10" dirty="0">
                <a:solidFill>
                  <a:srgbClr val="70A5A1"/>
                </a:solidFill>
                <a:latin typeface="Franklin Gothic Book"/>
                <a:cs typeface="Franklin Gothic Book"/>
              </a:rPr>
              <a:t>1</a:t>
            </a:r>
            <a:r>
              <a:rPr sz="900" baseline="27777" dirty="0">
                <a:solidFill>
                  <a:srgbClr val="70A5A1"/>
                </a:solidFill>
                <a:latin typeface="Franklin Gothic Book"/>
                <a:cs typeface="Franklin Gothic Book"/>
              </a:rPr>
              <a:t>th</a:t>
            </a:r>
            <a:r>
              <a:rPr sz="900" spc="89" baseline="27777" dirty="0">
                <a:solidFill>
                  <a:srgbClr val="70A5A1"/>
                </a:solidFill>
                <a:latin typeface="Franklin Gothic Book"/>
                <a:cs typeface="Franklin Gothic Book"/>
              </a:rPr>
              <a:t> </a:t>
            </a:r>
            <a:r>
              <a:rPr sz="900" spc="5" dirty="0">
                <a:solidFill>
                  <a:srgbClr val="70A5A1"/>
                </a:solidFill>
                <a:latin typeface="Franklin Gothic Book"/>
                <a:cs typeface="Franklin Gothic Book"/>
              </a:rPr>
              <a:t>E</a:t>
            </a:r>
            <a:r>
              <a:rPr sz="900" dirty="0">
                <a:solidFill>
                  <a:srgbClr val="70A5A1"/>
                </a:solidFill>
                <a:latin typeface="Franklin Gothic Book"/>
                <a:cs typeface="Franklin Gothic Book"/>
              </a:rPr>
              <a:t>D</a:t>
            </a:r>
            <a:r>
              <a:rPr sz="900" spc="5" dirty="0">
                <a:solidFill>
                  <a:srgbClr val="70A5A1"/>
                </a:solidFill>
                <a:latin typeface="Franklin Gothic Book"/>
                <a:cs typeface="Franklin Gothic Book"/>
              </a:rPr>
              <a:t>F.</a:t>
            </a:r>
            <a:endParaRPr sz="900" dirty="0">
              <a:latin typeface="Franklin Gothic Book"/>
              <a:cs typeface="Franklin Gothic Book"/>
            </a:endParaRPr>
          </a:p>
        </p:txBody>
      </p:sp>
      <p:sp>
        <p:nvSpPr>
          <p:cNvPr id="2" name="Title 1"/>
          <p:cNvSpPr>
            <a:spLocks noGrp="1"/>
          </p:cNvSpPr>
          <p:nvPr>
            <p:ph type="title"/>
          </p:nvPr>
        </p:nvSpPr>
        <p:spPr>
          <a:xfrm>
            <a:off x="685801" y="421079"/>
            <a:ext cx="10515600" cy="562965"/>
          </a:xfrm>
        </p:spPr>
        <p:txBody>
          <a:bodyPr>
            <a:normAutofit/>
          </a:bodyPr>
          <a:lstStyle/>
          <a:p>
            <a:r>
              <a:rPr lang="en-GB" sz="3200" dirty="0" smtClean="0"/>
              <a:t>How </a:t>
            </a:r>
            <a:r>
              <a:rPr lang="en-GB" sz="3200" dirty="0"/>
              <a:t>to apply</a:t>
            </a:r>
          </a:p>
        </p:txBody>
      </p:sp>
      <p:sp>
        <p:nvSpPr>
          <p:cNvPr id="6" name="Content Placeholder 5"/>
          <p:cNvSpPr>
            <a:spLocks noGrp="1"/>
          </p:cNvSpPr>
          <p:nvPr>
            <p:ph idx="1"/>
          </p:nvPr>
        </p:nvSpPr>
        <p:spPr>
          <a:xfrm>
            <a:off x="685801" y="1180275"/>
            <a:ext cx="10515600" cy="4610989"/>
          </a:xfrm>
        </p:spPr>
        <p:txBody>
          <a:bodyPr>
            <a:normAutofit/>
          </a:bodyPr>
          <a:lstStyle/>
          <a:p>
            <a:r>
              <a:rPr lang="en-GB" sz="2200" dirty="0">
                <a:latin typeface="+mn-lt"/>
                <a:ea typeface="Helvetica Neue Light"/>
                <a:cs typeface="Helvetica Neue Light"/>
              </a:rPr>
              <a:t>Applications can be submitted </a:t>
            </a:r>
            <a:r>
              <a:rPr lang="en-GB" sz="2200" b="1" dirty="0">
                <a:latin typeface="+mn-lt"/>
                <a:ea typeface="Helvetica Neue Light"/>
                <a:cs typeface="Helvetica Neue Light"/>
              </a:rPr>
              <a:t>only through </a:t>
            </a:r>
            <a:r>
              <a:rPr lang="en-GB" sz="2200" dirty="0">
                <a:latin typeface="+mn-lt"/>
                <a:ea typeface="Helvetica Neue Light"/>
                <a:cs typeface="Helvetica Neue Light"/>
              </a:rPr>
              <a:t>the BIOPAMA Action Component online portal on </a:t>
            </a:r>
            <a:r>
              <a:rPr lang="en-GB" sz="2200" dirty="0">
                <a:latin typeface="+mn-lt"/>
                <a:ea typeface="Helvetica Neue Light"/>
                <a:cs typeface="Helvetica Neue Light"/>
                <a:hlinkClick r:id="rId4"/>
              </a:rPr>
              <a:t>https://action.biopama.org</a:t>
            </a:r>
            <a:r>
              <a:rPr lang="en-GB" sz="2200" dirty="0" smtClean="0">
                <a:latin typeface="+mn-lt"/>
                <a:ea typeface="Helvetica Neue Light"/>
                <a:cs typeface="Helvetica Neue Light"/>
                <a:hlinkClick r:id="rId4"/>
              </a:rPr>
              <a:t>/</a:t>
            </a:r>
            <a:r>
              <a:rPr lang="en-GB" sz="2200" dirty="0" smtClean="0">
                <a:latin typeface="+mn-lt"/>
                <a:ea typeface="Helvetica Neue Light"/>
                <a:cs typeface="Helvetica Neue Light"/>
              </a:rPr>
              <a:t> </a:t>
            </a:r>
          </a:p>
          <a:p>
            <a:pPr marL="0" indent="0">
              <a:buNone/>
            </a:pPr>
            <a:r>
              <a:rPr lang="en-GB" sz="2200" dirty="0">
                <a:latin typeface="+mn-lt"/>
                <a:ea typeface="Helvetica Neue Light"/>
                <a:cs typeface="Helvetica Neue Light"/>
              </a:rPr>
              <a:t>1) Applicants need to create an account. </a:t>
            </a:r>
          </a:p>
          <a:p>
            <a:pPr marL="0" indent="0">
              <a:buNone/>
            </a:pPr>
            <a:r>
              <a:rPr lang="en-GB" sz="2200" dirty="0">
                <a:latin typeface="+mn-lt"/>
                <a:ea typeface="Helvetica Neue Light"/>
                <a:cs typeface="Helvetica Neue Light"/>
              </a:rPr>
              <a:t>2) Fill in the </a:t>
            </a:r>
            <a:r>
              <a:rPr lang="en-GB" sz="2200" dirty="0" smtClean="0">
                <a:latin typeface="+mn-lt"/>
                <a:ea typeface="Helvetica Neue Light"/>
                <a:cs typeface="Helvetica Neue Light"/>
              </a:rPr>
              <a:t>application template </a:t>
            </a:r>
            <a:r>
              <a:rPr lang="en-GB" sz="2200" dirty="0">
                <a:latin typeface="+mn-lt"/>
                <a:ea typeface="Helvetica Neue Light"/>
                <a:cs typeface="Helvetica Neue Light"/>
              </a:rPr>
              <a:t>offline and then upload it on the portal</a:t>
            </a:r>
            <a:r>
              <a:rPr lang="en-GB" sz="2200" dirty="0" smtClean="0">
                <a:latin typeface="+mn-lt"/>
                <a:ea typeface="Helvetica Neue Light"/>
                <a:cs typeface="Helvetica Neue Light"/>
              </a:rPr>
              <a:t>.</a:t>
            </a:r>
          </a:p>
          <a:p>
            <a:pPr marL="0" indent="0">
              <a:buNone/>
            </a:pPr>
            <a:r>
              <a:rPr lang="en-GB" sz="2200" dirty="0" smtClean="0">
                <a:latin typeface="+mn-lt"/>
                <a:ea typeface="Helvetica Neue Light"/>
                <a:cs typeface="Helvetica Neue Light"/>
              </a:rPr>
              <a:t>3) Upload all supporting documents</a:t>
            </a:r>
            <a:endParaRPr lang="en-GB" sz="2200" dirty="0">
              <a:latin typeface="+mn-lt"/>
              <a:ea typeface="Helvetica Neue Light"/>
              <a:cs typeface="Helvetica Neue Light"/>
            </a:endParaRPr>
          </a:p>
          <a:p>
            <a:pPr marL="0" indent="0">
              <a:buNone/>
            </a:pPr>
            <a:r>
              <a:rPr lang="en-GB" sz="2200" dirty="0">
                <a:latin typeface="+mn-lt"/>
                <a:ea typeface="Helvetica Neue Light"/>
                <a:cs typeface="Helvetica Neue Light"/>
              </a:rPr>
              <a:t>3) Applicants can save </a:t>
            </a:r>
            <a:r>
              <a:rPr lang="en-GB" sz="2200" dirty="0" smtClean="0">
                <a:latin typeface="+mn-lt"/>
                <a:ea typeface="Helvetica Neue Light"/>
                <a:cs typeface="Helvetica Neue Light"/>
              </a:rPr>
              <a:t>a draft </a:t>
            </a:r>
            <a:r>
              <a:rPr lang="en-GB" sz="2200" dirty="0">
                <a:latin typeface="+mn-lt"/>
                <a:ea typeface="Helvetica Neue Light"/>
                <a:cs typeface="Helvetica Neue Light"/>
              </a:rPr>
              <a:t>and submit once the application is completed.</a:t>
            </a:r>
          </a:p>
          <a:p>
            <a:r>
              <a:rPr lang="en-GB" sz="2200" dirty="0">
                <a:latin typeface="+mn-lt"/>
                <a:ea typeface="Helvetica Neue Light"/>
                <a:cs typeface="Helvetica Neue Light"/>
              </a:rPr>
              <a:t>Once </a:t>
            </a:r>
            <a:r>
              <a:rPr lang="en-GB" sz="2200" dirty="0" smtClean="0">
                <a:latin typeface="+mn-lt"/>
                <a:ea typeface="Helvetica Neue Light"/>
                <a:cs typeface="Helvetica Neue Light"/>
              </a:rPr>
              <a:t>submitted, </a:t>
            </a:r>
            <a:r>
              <a:rPr lang="en-GB" sz="2200" dirty="0">
                <a:latin typeface="+mn-lt"/>
                <a:ea typeface="Helvetica Neue Light"/>
                <a:cs typeface="Helvetica Neue Light"/>
              </a:rPr>
              <a:t>applications cannot be modified.</a:t>
            </a:r>
          </a:p>
          <a:p>
            <a:r>
              <a:rPr lang="en-GB" sz="2200" dirty="0">
                <a:latin typeface="+mn-lt"/>
                <a:ea typeface="Helvetica Neue Light"/>
                <a:cs typeface="Helvetica Neue Light"/>
              </a:rPr>
              <a:t>Applicants who already have a user profile can use it to apply. </a:t>
            </a:r>
          </a:p>
          <a:p>
            <a:r>
              <a:rPr lang="en-GB" sz="2200" dirty="0">
                <a:latin typeface="+mn-lt"/>
                <a:ea typeface="Helvetica Neue Light"/>
                <a:cs typeface="Helvetica Neue Light"/>
              </a:rPr>
              <a:t>The function allowing users to submit the application will be enabled on </a:t>
            </a:r>
            <a:r>
              <a:rPr lang="en-GB" sz="2200" b="1" dirty="0">
                <a:latin typeface="+mn-lt"/>
                <a:ea typeface="Helvetica Neue Light"/>
                <a:cs typeface="Helvetica Neue Light"/>
              </a:rPr>
              <a:t>14 March 2022</a:t>
            </a:r>
            <a:r>
              <a:rPr lang="en-GB" sz="2200" dirty="0" smtClean="0">
                <a:latin typeface="+mn-lt"/>
                <a:ea typeface="Helvetica Neue Light"/>
                <a:cs typeface="Helvetica Neue Light"/>
              </a:rPr>
              <a:t>.</a:t>
            </a:r>
          </a:p>
          <a:p>
            <a:r>
              <a:rPr lang="en-GB" sz="2200" dirty="0">
                <a:latin typeface="+mn-lt"/>
                <a:ea typeface="Helvetica Neue Light"/>
                <a:cs typeface="Helvetica Neue Light"/>
              </a:rPr>
              <a:t>Applicants may submit proposals in </a:t>
            </a:r>
            <a:r>
              <a:rPr lang="en-GB" sz="2200" b="1" dirty="0" smtClean="0">
                <a:latin typeface="+mn-lt"/>
                <a:ea typeface="Helvetica Neue Light"/>
                <a:cs typeface="Helvetica Neue Light"/>
              </a:rPr>
              <a:t>English </a:t>
            </a:r>
            <a:r>
              <a:rPr lang="en-GB" sz="2200" b="1" dirty="0">
                <a:latin typeface="+mn-lt"/>
                <a:ea typeface="Helvetica Neue Light"/>
                <a:cs typeface="Helvetica Neue Light"/>
              </a:rPr>
              <a:t>or French</a:t>
            </a:r>
            <a:r>
              <a:rPr lang="en-GB" sz="2200" dirty="0">
                <a:latin typeface="+mn-lt"/>
                <a:ea typeface="Helvetica Neue Light"/>
                <a:cs typeface="Helvetica Neue Light"/>
              </a:rPr>
              <a:t>. </a:t>
            </a:r>
          </a:p>
          <a:p>
            <a:pPr marL="0" indent="0">
              <a:buNone/>
            </a:pPr>
            <a:endParaRPr lang="en-GB" sz="2200" dirty="0" smtClean="0">
              <a:latin typeface="+mn-lt"/>
              <a:ea typeface="Helvetica Neue Light"/>
              <a:cs typeface="Helvetica Neue Light"/>
            </a:endParaRPr>
          </a:p>
          <a:p>
            <a:endParaRPr lang="en-GB" sz="2200" dirty="0">
              <a:latin typeface="+mn-lt"/>
              <a:ea typeface="Helvetica Neue Light"/>
              <a:cs typeface="Helvetica Neue Light"/>
            </a:endParaRPr>
          </a:p>
          <a:p>
            <a:pPr lvl="0">
              <a:lnSpc>
                <a:spcPct val="110000"/>
              </a:lnSpc>
            </a:pPr>
            <a:endParaRPr lang="en-GB" sz="2400" dirty="0">
              <a:latin typeface="+mn-lt"/>
              <a:ea typeface="Helvetica Neue Light"/>
              <a:cs typeface="Helvetica Neue Light"/>
            </a:endParaRPr>
          </a:p>
          <a:p>
            <a:pPr marL="0" lvl="0" indent="0">
              <a:lnSpc>
                <a:spcPct val="120000"/>
              </a:lnSpc>
              <a:buNone/>
            </a:pPr>
            <a:endParaRPr lang="en-GB" dirty="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marL="0" indent="0">
              <a:buNone/>
            </a:pPr>
            <a:endParaRPr lang="en-GB" sz="3200" dirty="0" smtClean="0">
              <a:latin typeface="+mn-lt"/>
              <a:ea typeface="Helvetica Neue Light"/>
              <a:cs typeface="Helvetica Neue Light"/>
            </a:endParaRPr>
          </a:p>
          <a:p>
            <a:pPr>
              <a:buFontTx/>
              <a:buChar char="►"/>
            </a:pPr>
            <a:endParaRPr lang="en-GB" sz="2400" i="1" dirty="0" smtClean="0">
              <a:latin typeface="Helvetica Neue Light"/>
              <a:ea typeface="Helvetica Neue Light"/>
              <a:cs typeface="Helvetica Neue Light"/>
            </a:endParaRPr>
          </a:p>
          <a:p>
            <a:pPr marL="0" indent="0">
              <a:buNone/>
            </a:pPr>
            <a:endParaRPr lang="en-GB" i="1" dirty="0" smtClean="0">
              <a:latin typeface="Helvetica Neue Light"/>
              <a:ea typeface="Helvetica Neue Light"/>
              <a:cs typeface="Helvetica Neue Light"/>
            </a:endParaRPr>
          </a:p>
          <a:p>
            <a:endParaRPr lang="en-GB" i="1" dirty="0">
              <a:latin typeface="Helvetica Neue Light"/>
              <a:ea typeface="Helvetica Neue Light"/>
              <a:cs typeface="Helvetica Neue Light"/>
            </a:endParaRPr>
          </a:p>
        </p:txBody>
      </p:sp>
    </p:spTree>
    <p:extLst>
      <p:ext uri="{BB962C8B-B14F-4D97-AF65-F5344CB8AC3E}">
        <p14:creationId xmlns:p14="http://schemas.microsoft.com/office/powerpoint/2010/main" val="2690888033"/>
      </p:ext>
    </p:extLst>
  </p:cSld>
  <p:clrMapOvr>
    <a:masterClrMapping/>
  </p:clrMapOvr>
  <mc:AlternateContent xmlns:mc="http://schemas.openxmlformats.org/markup-compatibility/2006" xmlns:p14="http://schemas.microsoft.com/office/powerpoint/2010/main">
    <mc:Choice Requires="p14">
      <p:transition spd="slow" p14:dur="2000" advTm="51100"/>
    </mc:Choice>
    <mc:Fallback xmlns="">
      <p:transition spd="slow" advTm="5110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10186</TotalTime>
  <Words>1530</Words>
  <Application>Microsoft Office PowerPoint</Application>
  <PresentationFormat>Widescreen</PresentationFormat>
  <Paragraphs>210</Paragraphs>
  <Slides>14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Franklin Gothic Book</vt:lpstr>
      <vt:lpstr>Franklin Gothic Demi</vt:lpstr>
      <vt:lpstr>Helvetica Neue Light</vt:lpstr>
      <vt:lpstr>Times New Roman</vt:lpstr>
      <vt:lpstr>Wingdings</vt:lpstr>
      <vt:lpstr>Office Theme</vt:lpstr>
      <vt:lpstr>PowerPoint Presentation</vt:lpstr>
      <vt:lpstr>Outline</vt:lpstr>
      <vt:lpstr>Call objective</vt:lpstr>
      <vt:lpstr>Financial allocation</vt:lpstr>
      <vt:lpstr>Eligibility criteria</vt:lpstr>
      <vt:lpstr>PowerPoint Presentation</vt:lpstr>
      <vt:lpstr>PowerPoint Presentation</vt:lpstr>
      <vt:lpstr>Ineligible activities </vt:lpstr>
      <vt:lpstr>How to apply</vt:lpstr>
      <vt:lpstr>A one-step application process</vt:lpstr>
      <vt:lpstr>Evaluation of applications</vt:lpstr>
      <vt:lpstr>Indicative timeline</vt:lpstr>
      <vt:lpstr>Small Technical Grants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to Romania</dc:title>
  <dc:creator>Microsoft Office User</dc:creator>
  <cp:lastModifiedBy>MENTZEL Christine</cp:lastModifiedBy>
  <cp:revision>520</cp:revision>
  <cp:lastPrinted>2019-05-19T22:40:10Z</cp:lastPrinted>
  <dcterms:created xsi:type="dcterms:W3CDTF">2016-03-29T08:17:27Z</dcterms:created>
  <dcterms:modified xsi:type="dcterms:W3CDTF">2022-03-03T07:20:48Z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357915</vt:lpwstr>
  </property>
  <property fmtid="{D5CDD505-2E9C-101B-9397-08002B2CF9AE}" name="NXPowerLiteSettings" pid="3">
    <vt:lpwstr>F7000400038000</vt:lpwstr>
  </property>
  <property fmtid="{D5CDD505-2E9C-101B-9397-08002B2CF9AE}" name="NXPowerLiteVersion" pid="4">
    <vt:lpwstr>S9.1.4</vt:lpwstr>
  </property>
</Properties>
</file>