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0" r:id="rId2"/>
    <p:sldId id="301" r:id="rId3"/>
    <p:sldId id="316" r:id="rId4"/>
    <p:sldId id="317" r:id="rId5"/>
    <p:sldId id="322" r:id="rId6"/>
    <p:sldId id="323" r:id="rId7"/>
    <p:sldId id="349" r:id="rId8"/>
    <p:sldId id="318" r:id="rId9"/>
    <p:sldId id="319" r:id="rId10"/>
    <p:sldId id="320" r:id="rId11"/>
    <p:sldId id="352" r:id="rId12"/>
    <p:sldId id="321" r:id="rId13"/>
    <p:sldId id="348" r:id="rId14"/>
    <p:sldId id="324" r:id="rId15"/>
    <p:sldId id="326" r:id="rId16"/>
    <p:sldId id="327" r:id="rId17"/>
    <p:sldId id="347" r:id="rId18"/>
    <p:sldId id="328" r:id="rId19"/>
    <p:sldId id="329" r:id="rId20"/>
    <p:sldId id="330" r:id="rId21"/>
    <p:sldId id="331" r:id="rId22"/>
    <p:sldId id="335" r:id="rId23"/>
    <p:sldId id="332" r:id="rId24"/>
    <p:sldId id="333" r:id="rId25"/>
    <p:sldId id="334" r:id="rId26"/>
    <p:sldId id="350" r:id="rId27"/>
    <p:sldId id="337" r:id="rId28"/>
    <p:sldId id="336" r:id="rId29"/>
    <p:sldId id="338" r:id="rId30"/>
    <p:sldId id="351" r:id="rId31"/>
    <p:sldId id="339" r:id="rId32"/>
    <p:sldId id="344" r:id="rId33"/>
    <p:sldId id="345" r:id="rId34"/>
    <p:sldId id="34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D97"/>
    <a:srgbClr val="90C14E"/>
    <a:srgbClr val="41AD53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0213" autoAdjust="0"/>
  </p:normalViewPr>
  <p:slideViewPr>
    <p:cSldViewPr snapToGrid="0" snapToObjects="1">
      <p:cViewPr varScale="1">
        <p:scale>
          <a:sx n="118" d="100"/>
          <a:sy n="118" d="100"/>
        </p:scale>
        <p:origin x="4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me\Desktop\%231309,%201311,%201338%20pay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kern="12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CO-FINANCING</a:t>
            </a:r>
            <a:endParaRPr lang="en-GB" sz="2000" b="0" kern="12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71-4C2E-86BC-A297E0FF34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71-4C2E-86BC-A297E0FF34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Sheet1!$A$40:$A$41</c:f>
              <c:strCache>
                <c:ptCount val="2"/>
                <c:pt idx="0">
                  <c:v>Funded by BIOPAMA</c:v>
                </c:pt>
                <c:pt idx="1">
                  <c:v>Applicant's contribution</c:v>
                </c:pt>
              </c:strCache>
            </c:strRef>
          </c:cat>
          <c:val>
            <c:numRef>
              <c:f>Sheet1!$B$40:$B$41</c:f>
              <c:numCache>
                <c:formatCode>0%</c:formatCode>
                <c:ptCount val="2"/>
                <c:pt idx="0">
                  <c:v>0.95000368126426493</c:v>
                </c:pt>
                <c:pt idx="1">
                  <c:v>4.9996318735735103E-2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71-4C2E-86BC-A297E0FF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11.07.2019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17C63-20A5-5041-820D-9C8111AB5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48" y="2261214"/>
            <a:ext cx="6122015" cy="13662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</a:t>
            </a:r>
            <a:r>
              <a:rPr lang="en-US" sz="1000" baseline="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Protected Areas Management Programme (BIOPAMA) is a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 initiative of the ACP Group of States financed by the European Union's 11</a:t>
            </a:r>
            <a:r>
              <a:rPr lang="en-US" sz="100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956AE-496E-0A4E-81CE-713B3CC39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84" y="4470978"/>
            <a:ext cx="3070942" cy="94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9E99A-CC84-A445-82B0-875ACDFD96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117" y="5530847"/>
            <a:ext cx="3046009" cy="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11.07.2019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11.07.2019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11.07.2019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11.07.2019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11.07.2019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11.07.2019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11.07.2019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c.europa.eu/europeaid/node/116255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259" y="2037458"/>
            <a:ext cx="7234069" cy="1644445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BIOPAMA Action Component – Medium Grants 2019</a:t>
            </a:r>
          </a:p>
          <a:p>
            <a:r>
              <a:rPr lang="en-US" sz="2800" b="1" dirty="0" smtClean="0"/>
              <a:t>BUDGET advice for applicants</a:t>
            </a:r>
          </a:p>
          <a:p>
            <a:r>
              <a:rPr lang="en-US" sz="1600" i="1" dirty="0" smtClean="0"/>
              <a:t>Version 1_July2019</a:t>
            </a:r>
            <a:endParaRPr lang="en-US" sz="1600" i="1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82" y="6396335"/>
            <a:ext cx="3082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</a:t>
            </a:r>
          </a:p>
          <a:p>
            <a:pPr algn="ctr"/>
            <a:r>
              <a:rPr lang="en-GB" sz="11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by the European Union’s 11th EDF</a:t>
            </a:r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45219"/>
            <a:ext cx="9322942" cy="464993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At the reporting stage – final amounts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 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Example 1: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underspent at the final report (i.e. at the end of the project)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Total reported eligible costs = 400,000€</a:t>
            </a:r>
          </a:p>
          <a:p>
            <a:r>
              <a:rPr lang="en-GB" b="1" i="1" dirty="0">
                <a:solidFill>
                  <a:schemeClr val="tx1"/>
                </a:solidFill>
              </a:rPr>
              <a:t>BIOPAMA contribution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	400,000€ x 95% = 380,000€</a:t>
            </a:r>
          </a:p>
          <a:p>
            <a:r>
              <a:rPr lang="en-GB" b="1" u="sng" dirty="0">
                <a:solidFill>
                  <a:schemeClr val="tx1"/>
                </a:solidFill>
              </a:rPr>
              <a:t>Example 2:</a:t>
            </a:r>
            <a:r>
              <a:rPr lang="en-GB" b="1" dirty="0">
                <a:solidFill>
                  <a:schemeClr val="tx1"/>
                </a:solidFill>
              </a:rPr>
              <a:t> overspent at the final report (i.e. at the end of the project)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Total reported eligible costs = 450,000€</a:t>
            </a:r>
          </a:p>
          <a:p>
            <a:r>
              <a:rPr lang="en-GB" b="1" i="1" dirty="0">
                <a:solidFill>
                  <a:schemeClr val="tx1"/>
                </a:solidFill>
              </a:rPr>
              <a:t>BIOPAMA contribution</a:t>
            </a:r>
            <a:r>
              <a:rPr lang="en-GB" dirty="0">
                <a:solidFill>
                  <a:schemeClr val="tx1"/>
                </a:solidFill>
              </a:rPr>
              <a:t> = 400,000€ (= maximum contribution)</a:t>
            </a: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r>
              <a:rPr lang="en-GB" dirty="0">
                <a:solidFill>
                  <a:schemeClr val="tx1"/>
                </a:solidFill>
              </a:rPr>
              <a:t>Co-financing is a </a:t>
            </a:r>
            <a:r>
              <a:rPr lang="en-GB" b="1" dirty="0">
                <a:solidFill>
                  <a:schemeClr val="tx1"/>
                </a:solidFill>
              </a:rPr>
              <a:t>fixed contribution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b="1" dirty="0">
                <a:solidFill>
                  <a:schemeClr val="tx1"/>
                </a:solidFill>
              </a:rPr>
              <a:t>in %</a:t>
            </a:r>
            <a:r>
              <a:rPr lang="en-GB" dirty="0">
                <a:solidFill>
                  <a:schemeClr val="tx1"/>
                </a:solidFill>
              </a:rPr>
              <a:t>) to the total eligible costs of the </a:t>
            </a:r>
            <a:r>
              <a:rPr lang="en-GB" dirty="0" smtClean="0">
                <a:solidFill>
                  <a:schemeClr val="tx1"/>
                </a:solidFill>
              </a:rPr>
              <a:t>project.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pPr lvl="0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</a:t>
            </a:r>
            <a:r>
              <a:rPr lang="en-US" sz="2000" dirty="0"/>
              <a:t>– CO-FINANCING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93" y="964622"/>
            <a:ext cx="2151062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05117" y="5251731"/>
            <a:ext cx="9092075" cy="39782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lt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Co-financing IS </a:t>
            </a:r>
            <a:r>
              <a:rPr lang="en-GB" b="1" dirty="0">
                <a:solidFill>
                  <a:schemeClr val="bg1"/>
                </a:solidFill>
              </a:rPr>
              <a:t>NOT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 CONTRIBUTION</a:t>
            </a:r>
            <a:r>
              <a:rPr lang="en-GB" dirty="0">
                <a:solidFill>
                  <a:schemeClr val="bg1"/>
                </a:solidFill>
              </a:rPr>
              <a:t> OF </a:t>
            </a:r>
            <a:r>
              <a:rPr lang="en-GB" b="1" dirty="0">
                <a:solidFill>
                  <a:schemeClr val="bg1"/>
                </a:solidFill>
              </a:rPr>
              <a:t>SPECIFIC COST ITEM</a:t>
            </a:r>
            <a:r>
              <a:rPr lang="en-GB" dirty="0">
                <a:solidFill>
                  <a:schemeClr val="bg1"/>
                </a:solidFill>
              </a:rPr>
              <a:t> IN THE BUDGET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In-kind contributions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40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45219"/>
            <a:ext cx="9004443" cy="4649939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solidFill>
                  <a:schemeClr val="tx1"/>
                </a:solidFill>
              </a:rPr>
              <a:t>Do </a:t>
            </a:r>
            <a:r>
              <a:rPr lang="en-GB" sz="1800" b="1" dirty="0">
                <a:solidFill>
                  <a:schemeClr val="tx1"/>
                </a:solidFill>
              </a:rPr>
              <a:t>not</a:t>
            </a:r>
            <a:r>
              <a:rPr lang="en-GB" sz="1800" dirty="0">
                <a:solidFill>
                  <a:schemeClr val="tx1"/>
                </a:solidFill>
              </a:rPr>
              <a:t> represent </a:t>
            </a:r>
            <a:r>
              <a:rPr lang="en-GB" sz="1800" b="1" dirty="0">
                <a:solidFill>
                  <a:schemeClr val="tx1"/>
                </a:solidFill>
              </a:rPr>
              <a:t>actual expenditure</a:t>
            </a:r>
            <a:r>
              <a:rPr lang="en-GB" sz="1800" dirty="0">
                <a:solidFill>
                  <a:schemeClr val="tx1"/>
                </a:solidFill>
              </a:rPr>
              <a:t> and are </a:t>
            </a:r>
            <a:r>
              <a:rPr lang="en-GB" sz="1800" b="1" dirty="0">
                <a:solidFill>
                  <a:schemeClr val="tx1"/>
                </a:solidFill>
              </a:rPr>
              <a:t>not eligible </a:t>
            </a:r>
            <a:r>
              <a:rPr lang="en-GB" sz="1800" b="1" dirty="0" smtClean="0">
                <a:solidFill>
                  <a:schemeClr val="tx1"/>
                </a:solidFill>
              </a:rPr>
              <a:t>costs.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They are constituted by non-financial resources (such as equipment, goods or service) provided to the beneficiary free of charge by a third party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They do not </a:t>
            </a:r>
            <a:r>
              <a:rPr lang="en-GB" sz="1800" dirty="0" smtClean="0">
                <a:solidFill>
                  <a:schemeClr val="tx1"/>
                </a:solidFill>
              </a:rPr>
              <a:t>involve </a:t>
            </a:r>
            <a:r>
              <a:rPr lang="en-GB" sz="1800" dirty="0">
                <a:solidFill>
                  <a:schemeClr val="tx1"/>
                </a:solidFill>
              </a:rPr>
              <a:t>any expenditure </a:t>
            </a:r>
            <a:r>
              <a:rPr lang="en-GB" sz="1800" dirty="0" smtClean="0">
                <a:solidFill>
                  <a:schemeClr val="tx1"/>
                </a:solidFill>
              </a:rPr>
              <a:t>by </a:t>
            </a:r>
            <a:r>
              <a:rPr lang="en-GB" sz="1800" dirty="0">
                <a:solidFill>
                  <a:schemeClr val="tx1"/>
                </a:solidFill>
              </a:rPr>
              <a:t>the beneficiary and do not generate costs in its accounts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  <a:r>
              <a:rPr lang="en-GB" sz="2000" u="sng" dirty="0" smtClean="0">
                <a:solidFill>
                  <a:schemeClr val="tx1"/>
                </a:solidFill>
              </a:rPr>
              <a:t>Example</a:t>
            </a:r>
            <a:r>
              <a:rPr lang="en-GB" sz="2000" dirty="0">
                <a:solidFill>
                  <a:schemeClr val="tx1"/>
                </a:solidFill>
              </a:rPr>
              <a:t> : </a:t>
            </a:r>
            <a:r>
              <a:rPr lang="en-GB" sz="1800" dirty="0" smtClean="0">
                <a:solidFill>
                  <a:schemeClr val="tx1"/>
                </a:solidFill>
              </a:rPr>
              <a:t>a venue is </a:t>
            </a:r>
            <a:r>
              <a:rPr lang="en-GB" sz="1800" dirty="0">
                <a:solidFill>
                  <a:schemeClr val="tx1"/>
                </a:solidFill>
              </a:rPr>
              <a:t>provided to the beneficiary by a third party free of charge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This </a:t>
            </a:r>
            <a:r>
              <a:rPr lang="en-GB" sz="1800" i="1" dirty="0">
                <a:solidFill>
                  <a:schemeClr val="tx1"/>
                </a:solidFill>
              </a:rPr>
              <a:t>does not generate a cost</a:t>
            </a:r>
            <a:r>
              <a:rPr lang="en-GB" sz="1800" dirty="0">
                <a:solidFill>
                  <a:schemeClr val="tx1"/>
                </a:solidFill>
              </a:rPr>
              <a:t> in the accounts of the beneficiary </a:t>
            </a:r>
          </a:p>
          <a:p>
            <a:pPr lvl="0"/>
            <a:r>
              <a:rPr lang="en-GB" sz="1800" b="1" dirty="0">
                <a:solidFill>
                  <a:schemeClr val="tx1"/>
                </a:solidFill>
              </a:rPr>
              <a:t>Not in-kind contribution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GB" sz="1800" u="sng" dirty="0" smtClean="0">
                <a:solidFill>
                  <a:schemeClr val="tx1"/>
                </a:solidFill>
              </a:rPr>
              <a:t>Example</a:t>
            </a:r>
            <a:r>
              <a:rPr lang="en-GB" sz="1800" dirty="0">
                <a:solidFill>
                  <a:schemeClr val="tx1"/>
                </a:solidFill>
              </a:rPr>
              <a:t> :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beneficiary uses its own car/boat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This </a:t>
            </a:r>
            <a:r>
              <a:rPr lang="en-GB" sz="1800" dirty="0">
                <a:solidFill>
                  <a:schemeClr val="tx1"/>
                </a:solidFill>
              </a:rPr>
              <a:t>generates </a:t>
            </a:r>
            <a:r>
              <a:rPr lang="en-GB" sz="1800" dirty="0" smtClean="0">
                <a:solidFill>
                  <a:schemeClr val="tx1"/>
                </a:solidFill>
              </a:rPr>
              <a:t>fuel costs. </a:t>
            </a:r>
            <a:r>
              <a:rPr lang="en-GB" sz="1800" dirty="0">
                <a:solidFill>
                  <a:schemeClr val="tx1"/>
                </a:solidFill>
              </a:rPr>
              <a:t>It is a </a:t>
            </a:r>
            <a:r>
              <a:rPr lang="en-GB" sz="1800" b="1" i="1" dirty="0">
                <a:solidFill>
                  <a:schemeClr val="tx1"/>
                </a:solidFill>
              </a:rPr>
              <a:t>real eligible expenditure</a:t>
            </a:r>
            <a:endParaRPr lang="en-GB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salary costs of beneficiary’s personnel </a:t>
            </a:r>
            <a:r>
              <a:rPr lang="en-GB" sz="1800" b="1" dirty="0">
                <a:solidFill>
                  <a:schemeClr val="tx1"/>
                </a:solidFill>
              </a:rPr>
              <a:t>are not in-kind contribution</a:t>
            </a:r>
            <a:r>
              <a:rPr lang="en-GB" sz="1800" dirty="0">
                <a:solidFill>
                  <a:schemeClr val="tx1"/>
                </a:solidFill>
              </a:rPr>
              <a:t> </a:t>
            </a:r>
          </a:p>
          <a:p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</a:t>
            </a:r>
            <a:r>
              <a:rPr lang="en-US" sz="2000" dirty="0"/>
              <a:t>– </a:t>
            </a:r>
            <a:r>
              <a:rPr lang="en-GB" sz="1800" dirty="0"/>
              <a:t>IN-KIND CONTRIBUTIONS</a:t>
            </a:r>
            <a:endParaRPr lang="en-US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398" y="127393"/>
            <a:ext cx="19319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and indirect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52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387980"/>
            <a:ext cx="8994169" cy="464993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en-GB" sz="32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Direct </a:t>
            </a:r>
            <a:r>
              <a:rPr lang="en-GB" sz="32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costs</a:t>
            </a:r>
          </a:p>
          <a:p>
            <a:pPr>
              <a:spcBef>
                <a:spcPct val="0"/>
              </a:spcBef>
            </a:pPr>
            <a:endParaRPr lang="en-GB" sz="32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</a:rPr>
              <a:t>Project-specific costs directly linked </a:t>
            </a:r>
            <a:r>
              <a:rPr lang="en-GB" sz="2600" dirty="0">
                <a:solidFill>
                  <a:schemeClr val="tx1"/>
                </a:solidFill>
              </a:rPr>
              <a:t>to your project implementation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They are identifiable, verifiable and are supported by documentary evidence </a:t>
            </a:r>
          </a:p>
          <a:p>
            <a:r>
              <a:rPr lang="en-GB" sz="2600" dirty="0"/>
              <a:t> </a:t>
            </a: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GB" sz="32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r>
              <a:rPr lang="en-GB" sz="32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Indirect </a:t>
            </a:r>
            <a:r>
              <a:rPr lang="en-GB" sz="32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costs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</a:rPr>
              <a:t>Are not identified</a:t>
            </a:r>
            <a:r>
              <a:rPr lang="en-GB" sz="2600" dirty="0">
                <a:solidFill>
                  <a:schemeClr val="tx1"/>
                </a:solidFill>
              </a:rPr>
              <a:t> as specific costs directly linked to the project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They are typically </a:t>
            </a:r>
            <a:r>
              <a:rPr lang="en-GB" sz="2600" b="1" dirty="0">
                <a:solidFill>
                  <a:schemeClr val="tx1"/>
                </a:solidFill>
              </a:rPr>
              <a:t>structural or support costs </a:t>
            </a:r>
            <a:r>
              <a:rPr lang="en-GB" sz="2600" dirty="0">
                <a:solidFill>
                  <a:schemeClr val="tx1"/>
                </a:solidFill>
              </a:rPr>
              <a:t>of an administrative, technical and logistical </a:t>
            </a:r>
            <a:r>
              <a:rPr lang="en-GB" sz="2600" dirty="0" smtClean="0">
                <a:solidFill>
                  <a:schemeClr val="tx1"/>
                </a:solidFill>
              </a:rPr>
              <a:t>nature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They are </a:t>
            </a:r>
            <a:r>
              <a:rPr lang="en-GB" sz="2600" b="1" dirty="0">
                <a:solidFill>
                  <a:schemeClr val="tx1"/>
                </a:solidFill>
              </a:rPr>
              <a:t>cross-cutting </a:t>
            </a:r>
            <a:r>
              <a:rPr lang="en-GB" sz="2600" dirty="0">
                <a:solidFill>
                  <a:schemeClr val="tx1"/>
                </a:solidFill>
              </a:rPr>
              <a:t>for the operation of the beneficiary’s various activities/projects and cannot be attributed in full to one single </a:t>
            </a:r>
            <a:r>
              <a:rPr lang="en-GB" sz="2600" dirty="0" smtClean="0">
                <a:solidFill>
                  <a:schemeClr val="tx1"/>
                </a:solidFill>
              </a:rPr>
              <a:t>project</a:t>
            </a:r>
            <a:endParaRPr lang="en-GB" sz="2300" dirty="0">
              <a:solidFill>
                <a:schemeClr val="tx1"/>
              </a:solidFill>
            </a:endParaRPr>
          </a:p>
          <a:p>
            <a:r>
              <a:rPr lang="en-GB" sz="2000" i="1" dirty="0"/>
              <a:t> </a:t>
            </a: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GB" sz="2400" dirty="0"/>
              <a:t>DIRECT COSTS and INDIRECT COSTS</a:t>
            </a:r>
            <a:endParaRPr lang="en-US" sz="4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03" y="1558712"/>
            <a:ext cx="1970878" cy="138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Administrative and </a:t>
            </a:r>
            <a:r>
              <a:rPr lang="fr-FR" sz="2000" dirty="0" err="1">
                <a:solidFill>
                  <a:schemeClr val="tx1"/>
                </a:solidFill>
              </a:rPr>
              <a:t>financial</a:t>
            </a:r>
            <a:r>
              <a:rPr lang="fr-FR" sz="2000" dirty="0">
                <a:solidFill>
                  <a:schemeClr val="tx1"/>
                </a:solidFill>
              </a:rPr>
              <a:t> management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Human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resourses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Training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IT service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Legal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advice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Documentation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Maintenance of building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302306" cy="354829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Water</a:t>
            </a:r>
            <a:r>
              <a:rPr lang="fr-FR" sz="2000" dirty="0">
                <a:solidFill>
                  <a:schemeClr val="tx1"/>
                </a:solidFill>
              </a:rPr>
              <a:t>, gaz, </a:t>
            </a:r>
            <a:r>
              <a:rPr lang="fr-FR" sz="2000" dirty="0" err="1">
                <a:solidFill>
                  <a:schemeClr val="tx1"/>
                </a:solidFill>
              </a:rPr>
              <a:t>electricity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Insurance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Office supplies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Communications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Accounting </a:t>
            </a:r>
            <a:r>
              <a:rPr lang="fr-FR" sz="2000" dirty="0" err="1">
                <a:solidFill>
                  <a:schemeClr val="tx1"/>
                </a:solidFill>
              </a:rPr>
              <a:t>fees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Depreciation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Telephone bills and other utilities costs, etc.</a:t>
            </a:r>
          </a:p>
          <a:p>
            <a:pPr marL="0" lvl="0" indent="0" algn="just">
              <a:buNone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Costs of infrastructure and general operation, such as </a:t>
            </a:r>
            <a:r>
              <a:rPr lang="en-GB" sz="2600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:</a:t>
            </a:r>
            <a:endParaRPr lang="en-GB" sz="2600" dirty="0">
              <a:solidFill>
                <a:srgbClr val="679D97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325438"/>
            <a:ext cx="10071100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–</a:t>
            </a:r>
            <a:r>
              <a:rPr lang="en-GB" sz="2000" dirty="0" smtClean="0"/>
              <a:t>INDIRECT COSTS EXAMPLES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87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45219"/>
            <a:ext cx="8521557" cy="4649939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flat rate funding of indirect costs simplifies </a:t>
            </a:r>
            <a:r>
              <a:rPr lang="en-GB" sz="1800" dirty="0" smtClean="0">
                <a:solidFill>
                  <a:schemeClr val="tx1"/>
                </a:solidFill>
              </a:rPr>
              <a:t>project administration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use of flat rate funding is encouraged, since </a:t>
            </a:r>
            <a:r>
              <a:rPr lang="en-GB" sz="1800" b="1" dirty="0">
                <a:solidFill>
                  <a:schemeClr val="tx1"/>
                </a:solidFill>
              </a:rPr>
              <a:t>no supporting document is required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</a:t>
            </a:r>
            <a:r>
              <a:rPr lang="en-GB" sz="1800" b="1" dirty="0" smtClean="0">
                <a:solidFill>
                  <a:schemeClr val="tx1"/>
                </a:solidFill>
              </a:rPr>
              <a:t>MAXIMUM </a:t>
            </a:r>
            <a:r>
              <a:rPr lang="en-GB" sz="1800" dirty="0">
                <a:solidFill>
                  <a:schemeClr val="tx1"/>
                </a:solidFill>
              </a:rPr>
              <a:t>of flat rate funding is</a:t>
            </a:r>
            <a:r>
              <a:rPr lang="en-GB" sz="1800" b="1" dirty="0">
                <a:solidFill>
                  <a:schemeClr val="tx1"/>
                </a:solidFill>
              </a:rPr>
              <a:t> 7 %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over </a:t>
            </a:r>
            <a:r>
              <a:rPr lang="en-GB" sz="1800" i="1" dirty="0">
                <a:solidFill>
                  <a:schemeClr val="tx1"/>
                </a:solidFill>
              </a:rPr>
              <a:t>‘‘subtotal of direct eligible costs of the project</a:t>
            </a:r>
            <a:r>
              <a:rPr lang="en-GB" sz="1800" i="1" dirty="0" smtClean="0">
                <a:solidFill>
                  <a:schemeClr val="tx1"/>
                </a:solidFill>
              </a:rPr>
              <a:t>’’</a:t>
            </a:r>
          </a:p>
          <a:p>
            <a:pPr lvl="0" algn="just"/>
            <a:endParaRPr lang="en-GB" sz="1800" i="1" dirty="0" smtClean="0"/>
          </a:p>
          <a:p>
            <a:pPr fontAlgn="base" hangingPunct="0"/>
            <a:endParaRPr lang="en-GB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–</a:t>
            </a:r>
            <a:r>
              <a:rPr lang="en-GB" sz="2400" dirty="0" smtClean="0"/>
              <a:t>INDIRECT COSTS</a:t>
            </a:r>
            <a:endParaRPr lang="en-US" sz="4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56" y="214032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47658" y="3476985"/>
            <a:ext cx="6678398" cy="1984788"/>
          </a:xfrm>
          <a:prstGeom prst="rect">
            <a:avLst/>
          </a:prstGeom>
          <a:gradFill rotWithShape="0">
            <a:gsLst>
              <a:gs pos="0">
                <a:srgbClr val="FF3333"/>
              </a:gs>
              <a:gs pos="50000">
                <a:srgbClr val="FFFFFF"/>
              </a:gs>
              <a:gs pos="100000">
                <a:srgbClr val="FF3333"/>
              </a:gs>
            </a:gsLst>
            <a:lin ang="14400000" scaled="1"/>
          </a:gradFill>
          <a:ln w="1908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4360" rIns="99360" bIns="5436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It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not possible to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include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indirect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your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budget as direct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benefit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from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the 7 % flat rate.</a:t>
            </a:r>
          </a:p>
          <a:p>
            <a:pPr algn="ctr" eaLnBrk="1">
              <a:buClrTx/>
              <a:buFontTx/>
              <a:buNone/>
            </a:pPr>
            <a:endParaRPr lang="fr-FR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>
              <a:buClrTx/>
              <a:buFontTx/>
              <a:buNone/>
            </a:pP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DOUBLE-FUNDING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not </a:t>
            </a:r>
            <a:r>
              <a:rPr lang="fr-FR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allowed</a:t>
            </a: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!</a:t>
            </a:r>
          </a:p>
        </p:txBody>
      </p:sp>
    </p:spTree>
    <p:extLst>
      <p:ext uri="{BB962C8B-B14F-4D97-AF65-F5344CB8AC3E}">
        <p14:creationId xmlns:p14="http://schemas.microsoft.com/office/powerpoint/2010/main" val="12152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57450" y="1982296"/>
            <a:ext cx="7429501" cy="777340"/>
          </a:xfrm>
        </p:spPr>
        <p:txBody>
          <a:bodyPr/>
          <a:lstStyle/>
          <a:p>
            <a:r>
              <a:rPr lang="en-GB" dirty="0" smtClean="0"/>
              <a:t>Budget categories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57449" y="2937409"/>
            <a:ext cx="7429502" cy="199985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Human resources</a:t>
            </a:r>
          </a:p>
          <a:p>
            <a:pPr marL="457200" indent="-457200">
              <a:buAutoNum type="arabicPeriod"/>
            </a:pPr>
            <a:r>
              <a:rPr lang="en-GB" dirty="0" smtClean="0"/>
              <a:t>Per diems</a:t>
            </a:r>
          </a:p>
          <a:p>
            <a:pPr marL="457200" indent="-457200">
              <a:buAutoNum type="arabicPeriod"/>
            </a:pPr>
            <a:r>
              <a:rPr lang="en-GB" dirty="0" smtClean="0"/>
              <a:t>Travel</a:t>
            </a:r>
          </a:p>
          <a:p>
            <a:pPr marL="457200" indent="-457200">
              <a:buAutoNum type="arabicPeriod"/>
            </a:pPr>
            <a:r>
              <a:rPr lang="en-GB" dirty="0" smtClean="0"/>
              <a:t>Office costs</a:t>
            </a:r>
          </a:p>
          <a:p>
            <a:pPr marL="457200" indent="-457200">
              <a:buAutoNum type="arabicPeriod"/>
            </a:pPr>
            <a:r>
              <a:rPr lang="en-GB" dirty="0" smtClean="0"/>
              <a:t>Other costs and services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0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13284" y="1105150"/>
            <a:ext cx="9092629" cy="453258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400" dirty="0">
              <a:solidFill>
                <a:srgbClr val="90C14E"/>
              </a:solidFill>
              <a:latin typeface="Franklin Gothic Demi" charset="0"/>
            </a:endParaRPr>
          </a:p>
          <a:p>
            <a:pPr>
              <a:spcBef>
                <a:spcPct val="0"/>
              </a:spcBef>
            </a:pPr>
            <a:r>
              <a:rPr lang="en-GB" sz="2600" dirty="0"/>
              <a:t> </a:t>
            </a:r>
          </a:p>
          <a:p>
            <a:pPr>
              <a:spcBef>
                <a:spcPct val="0"/>
              </a:spcBef>
            </a:pP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GB" sz="32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GB" sz="2000" i="1" dirty="0"/>
              <a:t> </a:t>
            </a:r>
            <a:endParaRPr lang="en-GB" sz="2000" dirty="0"/>
          </a:p>
          <a:p>
            <a:pPr lvl="0"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  <a:endParaRPr lang="fr-FR" altLang="en-US" sz="1800" dirty="0" smtClean="0"/>
          </a:p>
          <a:p>
            <a:pPr marL="285750" indent="-285750" algn="ctr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1800" dirty="0" smtClean="0"/>
              <a:t>Salaries</a:t>
            </a:r>
            <a:r>
              <a:rPr lang="fr-FR" altLang="en-US" sz="1800" dirty="0"/>
              <a:t> : </a:t>
            </a:r>
            <a:r>
              <a:rPr lang="fr-FR" altLang="en-US" sz="1800" dirty="0" err="1"/>
              <a:t>eligible</a:t>
            </a:r>
            <a:r>
              <a:rPr lang="fr-FR" altLang="en-US" sz="1800" dirty="0"/>
              <a:t> </a:t>
            </a:r>
            <a:r>
              <a:rPr lang="fr-FR" altLang="en-US" sz="1800" dirty="0" err="1"/>
              <a:t>costs</a:t>
            </a:r>
            <a:r>
              <a:rPr lang="fr-FR" altLang="en-US" sz="1800" dirty="0"/>
              <a:t> for </a:t>
            </a:r>
            <a:r>
              <a:rPr lang="fr-FR" altLang="en-US" sz="1800" dirty="0" err="1"/>
              <a:t>both</a:t>
            </a:r>
            <a:r>
              <a:rPr lang="fr-FR" altLang="en-US" sz="1800" dirty="0"/>
              <a:t> </a:t>
            </a:r>
            <a:r>
              <a:rPr lang="fr-FR" altLang="en-US" sz="1800" dirty="0" err="1"/>
              <a:t>benficiary</a:t>
            </a:r>
            <a:r>
              <a:rPr lang="fr-FR" altLang="en-US" sz="1800" dirty="0"/>
              <a:t>/</a:t>
            </a:r>
            <a:r>
              <a:rPr lang="fr-FR" altLang="en-US" sz="1800" dirty="0" err="1"/>
              <a:t>co-beneficiary</a:t>
            </a:r>
            <a:endParaRPr lang="fr-FR" altLang="en-US" sz="1800" dirty="0"/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1800" dirty="0"/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1800" dirty="0"/>
          </a:p>
          <a:p>
            <a:pPr marL="341313" indent="-331788">
              <a:buSzPct val="80000"/>
              <a:defRPr/>
            </a:pPr>
            <a:endParaRPr lang="fr-FR" altLang="en-US" sz="2400" b="1" dirty="0">
              <a:solidFill>
                <a:srgbClr val="004586"/>
              </a:solidFill>
              <a:latin typeface="Calibri" pitchFamily="32" charset="0"/>
            </a:endParaRPr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dirty="0" smtClean="0"/>
              <a:t>Human resources</a:t>
            </a:r>
            <a:endParaRPr lang="en-US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/>
          <a:stretch>
            <a:fillRect/>
          </a:stretch>
        </p:blipFill>
        <p:spPr bwMode="auto">
          <a:xfrm>
            <a:off x="813284" y="1105150"/>
            <a:ext cx="8916343" cy="29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91617" y="4824529"/>
            <a:ext cx="7559675" cy="792162"/>
          </a:xfrm>
          <a:prstGeom prst="roundRect">
            <a:avLst>
              <a:gd name="adj" fmla="val 16667"/>
            </a:avLst>
          </a:prstGeom>
          <a:solidFill>
            <a:srgbClr val="99CC99">
              <a:alpha val="81960"/>
            </a:srgbClr>
          </a:solidFill>
          <a:ln w="190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360" tIns="54360" rIns="99360" bIns="5436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Must </a:t>
            </a:r>
            <a:r>
              <a:rPr lang="fr-FR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include</a:t>
            </a:r>
            <a:r>
              <a:rPr lang="fr-FR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all </a:t>
            </a:r>
            <a:r>
              <a:rPr lang="fr-FR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related</a:t>
            </a:r>
            <a:r>
              <a:rPr lang="fr-FR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to the staff </a:t>
            </a:r>
            <a:r>
              <a:rPr lang="fr-FR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member</a:t>
            </a:r>
            <a:r>
              <a:rPr lang="fr-FR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 :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gross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salary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taxes and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levy</a:t>
            </a:r>
            <a:endParaRPr lang="fr-FR" alt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social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security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charges +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potential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 : visa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renting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allowance</a:t>
            </a:r>
            <a:r>
              <a:rPr lang="fr-FR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546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13284" y="1105150"/>
            <a:ext cx="9156085" cy="4628342"/>
          </a:xfrm>
        </p:spPr>
        <p:txBody>
          <a:bodyPr>
            <a:normAutofit lnSpcReduction="10000"/>
          </a:bodyPr>
          <a:lstStyle/>
          <a:p>
            <a:endParaRPr lang="en-GB" sz="2600" dirty="0" smtClean="0"/>
          </a:p>
          <a:p>
            <a:r>
              <a:rPr lang="en-GB" sz="2600" dirty="0"/>
              <a:t> </a:t>
            </a:r>
          </a:p>
          <a:p>
            <a:pPr>
              <a:spcBef>
                <a:spcPct val="0"/>
              </a:spcBef>
            </a:pP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GB" sz="32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GB" sz="2000" i="1" dirty="0"/>
              <a:t> </a:t>
            </a:r>
            <a:endParaRPr lang="en-GB" sz="2000" dirty="0"/>
          </a:p>
          <a:p>
            <a:pPr lvl="0"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endParaRPr lang="fr-FR" altLang="en-US" sz="1800" dirty="0"/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1800" dirty="0"/>
          </a:p>
          <a:p>
            <a:pPr lvl="0"/>
            <a:endParaRPr lang="fr-CH" dirty="0" smtClean="0"/>
          </a:p>
          <a:p>
            <a:pPr lvl="0"/>
            <a:r>
              <a:rPr lang="fr-CH" b="1" dirty="0" err="1" smtClean="0"/>
              <a:t>Example</a:t>
            </a:r>
            <a:r>
              <a:rPr lang="fr-CH" b="1" dirty="0" smtClean="0"/>
              <a:t>: </a:t>
            </a:r>
            <a:r>
              <a:rPr lang="fr-CH" b="1" dirty="0" err="1" smtClean="0"/>
              <a:t>Coordinator</a:t>
            </a:r>
            <a:r>
              <a:rPr lang="fr-CH" b="1" dirty="0" smtClean="0"/>
              <a:t> 25% over 3 </a:t>
            </a:r>
            <a:r>
              <a:rPr lang="fr-CH" b="1" dirty="0" err="1" smtClean="0"/>
              <a:t>year</a:t>
            </a:r>
            <a:r>
              <a:rPr lang="fr-CH" b="1" dirty="0" err="1"/>
              <a:t>s</a:t>
            </a:r>
            <a:r>
              <a:rPr lang="fr-CH" b="1" dirty="0" smtClean="0"/>
              <a:t>= 12 </a:t>
            </a:r>
            <a:r>
              <a:rPr lang="fr-CH" b="1" dirty="0" err="1" smtClean="0"/>
              <a:t>months</a:t>
            </a:r>
            <a:r>
              <a:rPr lang="fr-CH" b="1" dirty="0" smtClean="0"/>
              <a:t> x 3 x 25% = 9 </a:t>
            </a:r>
            <a:r>
              <a:rPr lang="fr-CH" b="1" dirty="0" err="1" smtClean="0"/>
              <a:t>months</a:t>
            </a:r>
            <a:r>
              <a:rPr lang="fr-CH" b="1" dirty="0" smtClean="0"/>
              <a:t>.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/>
          <a:stretch>
            <a:fillRect/>
          </a:stretch>
        </p:blipFill>
        <p:spPr bwMode="auto">
          <a:xfrm>
            <a:off x="813284" y="1105150"/>
            <a:ext cx="8916343" cy="29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13283" y="4135084"/>
            <a:ext cx="8916343" cy="745141"/>
          </a:xfrm>
          <a:prstGeom prst="roundRect">
            <a:avLst>
              <a:gd name="adj" fmla="val 16667"/>
            </a:avLst>
          </a:prstGeom>
          <a:solidFill>
            <a:srgbClr val="99CC99">
              <a:alpha val="81960"/>
            </a:srgbClr>
          </a:solidFill>
          <a:ln w="190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360" tIns="54360" rIns="99360" bIns="5436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r>
              <a:rPr lang="fr-FR" altLang="en-US" dirty="0"/>
              <a:t>If staff </a:t>
            </a:r>
            <a:r>
              <a:rPr lang="fr-FR" altLang="en-US" dirty="0" err="1"/>
              <a:t>is</a:t>
            </a:r>
            <a:r>
              <a:rPr lang="fr-FR" altLang="en-US" dirty="0"/>
              <a:t> not </a:t>
            </a:r>
            <a:r>
              <a:rPr lang="fr-FR" altLang="en-US" dirty="0" err="1"/>
              <a:t>working</a:t>
            </a:r>
            <a:r>
              <a:rPr lang="fr-FR" altLang="en-US" dirty="0"/>
              <a:t> full-time on the </a:t>
            </a:r>
            <a:r>
              <a:rPr lang="fr-FR" altLang="en-US" dirty="0" err="1"/>
              <a:t>project</a:t>
            </a:r>
            <a:r>
              <a:rPr lang="fr-FR" altLang="en-US" dirty="0"/>
              <a:t>, the </a:t>
            </a:r>
            <a:r>
              <a:rPr lang="fr-FR" altLang="en-US" dirty="0" err="1"/>
              <a:t>percentage</a:t>
            </a:r>
            <a:r>
              <a:rPr lang="fr-FR" altLang="en-US" dirty="0"/>
              <a:t> must </a:t>
            </a:r>
            <a:r>
              <a:rPr lang="fr-FR" altLang="en-US" dirty="0" err="1"/>
              <a:t>be</a:t>
            </a:r>
            <a:r>
              <a:rPr lang="fr-FR" altLang="en-US" dirty="0"/>
              <a:t> </a:t>
            </a:r>
            <a:r>
              <a:rPr lang="fr-FR" altLang="en-US" dirty="0" err="1"/>
              <a:t>reflected</a:t>
            </a:r>
            <a:r>
              <a:rPr lang="fr-FR" altLang="en-US" dirty="0"/>
              <a:t> </a:t>
            </a:r>
            <a:endParaRPr lang="fr-FR" altLang="en-US" dirty="0" smtClean="0"/>
          </a:p>
          <a:p>
            <a:pPr algn="ctr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r>
              <a:rPr lang="fr-FR" altLang="en-US" dirty="0" smtClean="0"/>
              <a:t>in </a:t>
            </a:r>
            <a:r>
              <a:rPr lang="fr-FR" altLang="en-US" dirty="0"/>
              <a:t>the </a:t>
            </a:r>
            <a:r>
              <a:rPr lang="fr-FR" altLang="en-US" dirty="0" err="1"/>
              <a:t>number</a:t>
            </a:r>
            <a:r>
              <a:rPr lang="fr-FR" altLang="en-US" dirty="0"/>
              <a:t> of </a:t>
            </a:r>
            <a:r>
              <a:rPr lang="fr-FR" altLang="en-US" dirty="0" err="1"/>
              <a:t>units</a:t>
            </a:r>
            <a:r>
              <a:rPr lang="fr-FR" altLang="en-US" dirty="0"/>
              <a:t>, NOT in the unit value.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dirty="0" smtClean="0"/>
              <a:t>Human resources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10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45861" y="852790"/>
            <a:ext cx="4788303" cy="37397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Planning </a:t>
            </a:r>
            <a:r>
              <a:rPr lang="en-GB" sz="1800" dirty="0"/>
              <a:t>tool : activities and objectives are budgeted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Control tool : expenditures are controlled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Financial compliance tool : main heading = overall spending limits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Budget mirrors the financial report : </a:t>
            </a:r>
            <a:r>
              <a:rPr lang="en-GB" sz="1800" dirty="0" smtClean="0"/>
              <a:t>expenditures </a:t>
            </a:r>
            <a:r>
              <a:rPr lang="en-GB" sz="1800" dirty="0"/>
              <a:t>incurred will be compared with budgeted costs </a:t>
            </a:r>
            <a:endParaRPr lang="en-GB" sz="1800" dirty="0" smtClean="0"/>
          </a:p>
          <a:p>
            <a:pPr lvl="0"/>
            <a:endParaRPr lang="fr-FR" dirty="0" smtClean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225180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– budget guidelines </a:t>
            </a:r>
            <a:endParaRPr lang="en-US" sz="20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304438" y="1472314"/>
            <a:ext cx="5291490" cy="19491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50000">
                <a:srgbClr val="999999">
                  <a:alpha val="39999"/>
                </a:srgbClr>
              </a:gs>
              <a:gs pos="100000">
                <a:srgbClr val="FFFFFF"/>
              </a:gs>
            </a:gsLst>
            <a:lin ang="14400000" scaled="1"/>
          </a:gradFill>
          <a:ln w="9360" cap="flat">
            <a:solidFill>
              <a:srgbClr val="00458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Budget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is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 </a:t>
            </a:r>
            <a:r>
              <a:rPr lang="fr-FR" altLang="en-US" sz="20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KEY</a:t>
            </a:r>
            <a:r>
              <a:rPr lang="fr-FR" altLang="en-US" sz="2400" dirty="0" smtClean="0"/>
              <a:t> 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aspect of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your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project</a:t>
            </a:r>
            <a:endParaRPr lang="fr-FR" altLang="en-US" dirty="0">
              <a:solidFill>
                <a:srgbClr val="679D97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fr-FR" altLang="en-US" sz="20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- </a:t>
            </a:r>
            <a:r>
              <a:rPr lang="fr-FR" altLang="en-US" sz="20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evaluation</a:t>
            </a:r>
            <a:r>
              <a:rPr lang="fr-FR" altLang="en-US" sz="20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your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proposal</a:t>
            </a:r>
            <a:endParaRPr lang="fr-FR" altLang="en-US" dirty="0">
              <a:solidFill>
                <a:srgbClr val="679D97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(</a:t>
            </a:r>
            <a:r>
              <a:rPr lang="fr-FR" altLang="en-US" dirty="0" err="1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alignment</a:t>
            </a:r>
            <a:r>
              <a:rPr lang="fr-FR" altLang="en-US" dirty="0" smtClean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with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objectives,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activities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timeline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)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fr-FR" altLang="en-US" sz="20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- </a:t>
            </a:r>
            <a:r>
              <a:rPr lang="fr-FR" altLang="en-US" sz="20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reference</a:t>
            </a:r>
            <a:r>
              <a:rPr lang="fr-FR" altLang="en-US" sz="20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document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(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project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implementation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financial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fr-FR" altLang="en-US" dirty="0" err="1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reporting</a:t>
            </a:r>
            <a:r>
              <a:rPr lang="fr-FR" altLang="en-US" dirty="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02649" y="4466638"/>
            <a:ext cx="10261464" cy="1093903"/>
          </a:xfrm>
          <a:prstGeom prst="roundRect">
            <a:avLst>
              <a:gd name="adj" fmla="val 16667"/>
            </a:avLst>
          </a:prstGeom>
          <a:solidFill>
            <a:srgbClr val="679D97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lt1"/>
                </a:solidFill>
              </a:rPr>
              <a:t>Your budget should be clear, transparent, comprehensive and realistic</a:t>
            </a:r>
          </a:p>
        </p:txBody>
      </p:sp>
    </p:spTree>
    <p:extLst>
      <p:ext uri="{BB962C8B-B14F-4D97-AF65-F5344CB8AC3E}">
        <p14:creationId xmlns:p14="http://schemas.microsoft.com/office/powerpoint/2010/main" val="665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8529" y="1132885"/>
            <a:ext cx="8924330" cy="4483314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 smtClean="0"/>
              <a:t> </a:t>
            </a:r>
          </a:p>
          <a:p>
            <a:pPr>
              <a:spcBef>
                <a:spcPct val="0"/>
              </a:spcBef>
            </a:pP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endParaRPr lang="en-GB" sz="2000" dirty="0"/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2400" dirty="0" smtClean="0"/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2400" dirty="0" smtClean="0">
                <a:solidFill>
                  <a:schemeClr val="tx1"/>
                </a:solidFill>
              </a:rPr>
              <a:t>The </a:t>
            </a:r>
            <a:r>
              <a:rPr lang="fr-FR" altLang="en-US" sz="2400" dirty="0">
                <a:solidFill>
                  <a:schemeClr val="tx1"/>
                </a:solidFill>
              </a:rPr>
              <a:t>rate </a:t>
            </a:r>
            <a:r>
              <a:rPr lang="fr-FR" altLang="en-US" sz="2400" dirty="0" err="1">
                <a:solidFill>
                  <a:schemeClr val="tx1"/>
                </a:solidFill>
              </a:rPr>
              <a:t>is</a:t>
            </a:r>
            <a:r>
              <a:rPr lang="fr-FR" altLang="en-US" sz="2400" dirty="0">
                <a:solidFill>
                  <a:schemeClr val="tx1"/>
                </a:solidFill>
              </a:rPr>
              <a:t> </a:t>
            </a:r>
            <a:r>
              <a:rPr lang="fr-FR" altLang="en-US" sz="2400" dirty="0" err="1">
                <a:solidFill>
                  <a:schemeClr val="tx1"/>
                </a:solidFill>
              </a:rPr>
              <a:t>established</a:t>
            </a:r>
            <a:r>
              <a:rPr lang="fr-FR" altLang="en-US" sz="2400" dirty="0">
                <a:solidFill>
                  <a:schemeClr val="tx1"/>
                </a:solidFill>
              </a:rPr>
              <a:t> </a:t>
            </a:r>
            <a:r>
              <a:rPr lang="fr-FR" altLang="en-US" sz="2400" dirty="0" err="1">
                <a:solidFill>
                  <a:schemeClr val="tx1"/>
                </a:solidFill>
              </a:rPr>
              <a:t>according</a:t>
            </a:r>
            <a:r>
              <a:rPr lang="fr-FR" altLang="en-US" sz="2400" dirty="0">
                <a:solidFill>
                  <a:schemeClr val="tx1"/>
                </a:solidFill>
              </a:rPr>
              <a:t> to the organisation </a:t>
            </a:r>
            <a:r>
              <a:rPr lang="fr-FR" altLang="en-US" sz="2400" dirty="0" err="1">
                <a:solidFill>
                  <a:schemeClr val="tx1"/>
                </a:solidFill>
              </a:rPr>
              <a:t>internal</a:t>
            </a:r>
            <a:r>
              <a:rPr lang="fr-FR" altLang="en-US" sz="2400" dirty="0">
                <a:solidFill>
                  <a:schemeClr val="tx1"/>
                </a:solidFill>
              </a:rPr>
              <a:t> </a:t>
            </a:r>
            <a:r>
              <a:rPr lang="fr-FR" altLang="en-US" sz="2400" dirty="0" smtClean="0">
                <a:solidFill>
                  <a:schemeClr val="tx1"/>
                </a:solidFill>
              </a:rPr>
              <a:t>per-diem/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travel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>
                <a:solidFill>
                  <a:schemeClr val="tx1"/>
                </a:solidFill>
              </a:rPr>
              <a:t>policy</a:t>
            </a:r>
            <a:r>
              <a:rPr lang="fr-FR" altLang="en-US" sz="2400" dirty="0">
                <a:solidFill>
                  <a:schemeClr val="tx1"/>
                </a:solidFill>
              </a:rPr>
              <a:t> </a:t>
            </a:r>
            <a:r>
              <a:rPr lang="fr-FR" alt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2400" dirty="0" err="1" smtClean="0">
                <a:solidFill>
                  <a:schemeClr val="tx1"/>
                </a:solidFill>
              </a:rPr>
              <a:t>Actually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incurred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costs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can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be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reported</a:t>
            </a:r>
            <a:r>
              <a:rPr lang="fr-FR" altLang="en-US" sz="2400" dirty="0" smtClean="0">
                <a:solidFill>
                  <a:schemeClr val="tx1"/>
                </a:solidFill>
              </a:rPr>
              <a:t> in the absence of per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diems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policy</a:t>
            </a:r>
            <a:r>
              <a:rPr lang="fr-FR" altLang="en-US" sz="2400" dirty="0" smtClean="0">
                <a:solidFill>
                  <a:schemeClr val="tx1"/>
                </a:solidFill>
              </a:rPr>
              <a:t>. This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is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much</a:t>
            </a:r>
            <a:r>
              <a:rPr lang="fr-FR" altLang="en-US" sz="2400" dirty="0" smtClean="0">
                <a:solidFill>
                  <a:schemeClr val="tx1"/>
                </a:solidFill>
              </a:rPr>
              <a:t> more time-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consuming</a:t>
            </a:r>
            <a:r>
              <a:rPr lang="fr-FR" altLang="en-US" sz="2400" dirty="0" smtClean="0">
                <a:solidFill>
                  <a:schemeClr val="tx1"/>
                </a:solidFill>
              </a:rPr>
              <a:t>!</a:t>
            </a:r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2400" dirty="0" smtClean="0">
                <a:solidFill>
                  <a:schemeClr val="tx1"/>
                </a:solidFill>
              </a:rPr>
              <a:t>The per diem rates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cannot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exceed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Per </a:t>
            </a:r>
            <a:r>
              <a:rPr lang="en-GB" sz="2400" b="1" dirty="0">
                <a:solidFill>
                  <a:schemeClr val="tx1"/>
                </a:solidFill>
              </a:rPr>
              <a:t>diem rates applicable to EU-funded external aid contracts - </a:t>
            </a:r>
            <a:r>
              <a:rPr lang="en-GB" sz="2400" b="1" dirty="0" smtClean="0">
                <a:solidFill>
                  <a:schemeClr val="tx1"/>
                </a:solidFill>
              </a:rPr>
              <a:t>17/03/2017.</a:t>
            </a:r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r>
              <a:rPr lang="en-GB" sz="2400" dirty="0">
                <a:hlinkClick r:id="rId2"/>
              </a:rPr>
              <a:t>https://ec.europa.eu/europeaid/node/116255</a:t>
            </a:r>
            <a:endParaRPr lang="en-GB" sz="2400" b="1" dirty="0"/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endParaRPr lang="fr-FR" altLang="en-US" sz="2400" dirty="0"/>
          </a:p>
          <a:p>
            <a:pPr lvl="0"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endParaRPr lang="fr-FR" altLang="en-US" sz="1800" dirty="0"/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1800" dirty="0"/>
          </a:p>
          <a:p>
            <a:pPr marL="341313" indent="-331788">
              <a:buSzPct val="80000"/>
              <a:defRPr/>
            </a:pPr>
            <a:endParaRPr lang="fr-FR" altLang="en-US" sz="2400" b="1" dirty="0">
              <a:solidFill>
                <a:srgbClr val="004586"/>
              </a:solidFill>
              <a:latin typeface="Calibri" pitchFamily="32" charset="0"/>
            </a:endParaRPr>
          </a:p>
          <a:p>
            <a:pPr lvl="0"/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8529" y="1195031"/>
            <a:ext cx="9629542" cy="792162"/>
          </a:xfrm>
          <a:prstGeom prst="roundRect">
            <a:avLst>
              <a:gd name="adj" fmla="val 16667"/>
            </a:avLst>
          </a:prstGeom>
          <a:solidFill>
            <a:srgbClr val="99CC99">
              <a:alpha val="81960"/>
            </a:srgbClr>
          </a:solidFill>
          <a:ln w="190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360" tIns="54360" rIns="99360" bIns="5436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related</a:t>
            </a:r>
            <a:r>
              <a:rPr lang="fr-F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to :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accommodation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alt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local </a:t>
            </a:r>
            <a:r>
              <a:rPr lang="fr-FR" altLang="en-US" sz="20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travel</a:t>
            </a:r>
            <a:r>
              <a:rPr lang="fr-FR" alt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altLang="en-US" sz="20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subsistence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r-FR" alt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various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0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ancillary</a:t>
            </a:r>
            <a:r>
              <a:rPr lang="fr-FR" alt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>
              <a:buClrTx/>
              <a:buFontTx/>
              <a:buNone/>
            </a:pPr>
            <a:r>
              <a:rPr lang="fr-FR" altLang="en-US" sz="20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r>
              <a:rPr lang="fr-FR" alt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alt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eg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 : phone </a:t>
            </a:r>
            <a:r>
              <a:rPr lang="fr-FR" alt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credit</a:t>
            </a:r>
            <a:r>
              <a:rPr lang="fr-FR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00" y="2254861"/>
            <a:ext cx="1429015" cy="14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/>
              <a:t>2</a:t>
            </a:r>
            <a:r>
              <a:rPr lang="en-US" sz="2400" dirty="0" smtClean="0"/>
              <a:t>. Per diems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8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873248"/>
            <a:ext cx="8994169" cy="50214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GB" sz="2600" dirty="0" smtClean="0"/>
              <a:t> </a:t>
            </a:r>
          </a:p>
          <a:p>
            <a:pPr>
              <a:spcBef>
                <a:spcPct val="0"/>
              </a:spcBef>
            </a:pP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endParaRPr lang="en-GB" sz="2000" dirty="0"/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1800" dirty="0" err="1">
                <a:solidFill>
                  <a:schemeClr val="tx1"/>
                </a:solidFill>
              </a:rPr>
              <a:t>Travel</a:t>
            </a:r>
            <a:r>
              <a:rPr lang="fr-FR" altLang="en-US" sz="1800" dirty="0">
                <a:solidFill>
                  <a:schemeClr val="tx1"/>
                </a:solidFill>
              </a:rPr>
              <a:t> : </a:t>
            </a:r>
            <a:r>
              <a:rPr lang="fr-FR" altLang="en-US" sz="1800" dirty="0" err="1">
                <a:solidFill>
                  <a:schemeClr val="tx1"/>
                </a:solidFill>
              </a:rPr>
              <a:t>eligible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costs</a:t>
            </a:r>
            <a:r>
              <a:rPr lang="fr-FR" altLang="en-US" sz="1800" dirty="0">
                <a:solidFill>
                  <a:schemeClr val="tx1"/>
                </a:solidFill>
              </a:rPr>
              <a:t> for </a:t>
            </a:r>
            <a:r>
              <a:rPr lang="fr-FR" altLang="en-US" sz="1800" dirty="0" smtClean="0">
                <a:solidFill>
                  <a:schemeClr val="tx1"/>
                </a:solidFill>
              </a:rPr>
              <a:t>and </a:t>
            </a:r>
            <a:r>
              <a:rPr lang="fr-FR" altLang="en-US" sz="1800" dirty="0">
                <a:solidFill>
                  <a:schemeClr val="tx1"/>
                </a:solidFill>
              </a:rPr>
              <a:t>service </a:t>
            </a:r>
            <a:r>
              <a:rPr lang="fr-FR" altLang="en-US" sz="1800" dirty="0" smtClean="0">
                <a:solidFill>
                  <a:schemeClr val="tx1"/>
                </a:solidFill>
              </a:rPr>
              <a:t>provider.</a:t>
            </a:r>
            <a:endParaRPr lang="fr-FR" altLang="en-US" sz="1800" dirty="0">
              <a:solidFill>
                <a:schemeClr val="tx1"/>
              </a:solidFill>
            </a:endParaRPr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endParaRPr lang="fr-FR" altLang="en-US" sz="2400" dirty="0"/>
          </a:p>
          <a:p>
            <a:pPr lvl="0" algn="just"/>
            <a:endParaRPr lang="en-GB" sz="2000" dirty="0"/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marL="285750" indent="-285750" algn="just">
              <a:spcAft>
                <a:spcPts val="288"/>
              </a:spcAft>
              <a:buClr>
                <a:srgbClr val="3465A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Costs </a:t>
            </a:r>
            <a:r>
              <a:rPr lang="en-GB" sz="1800" dirty="0" smtClean="0">
                <a:solidFill>
                  <a:schemeClr val="tx1"/>
                </a:solidFill>
              </a:rPr>
              <a:t>of using own vehicles must be justified by a regularly updated logbook.</a:t>
            </a:r>
            <a:endParaRPr lang="en-GB" sz="1800" dirty="0">
              <a:solidFill>
                <a:schemeClr val="tx1"/>
              </a:solidFill>
            </a:endParaRPr>
          </a:p>
          <a:p>
            <a:pPr algn="just">
              <a:spcAft>
                <a:spcPts val="288"/>
              </a:spcAft>
              <a:buClr>
                <a:srgbClr val="3465A4"/>
              </a:buClr>
              <a:buSzPct val="80000"/>
              <a:defRPr/>
            </a:pPr>
            <a:endParaRPr lang="fr-FR" altLang="en-US" sz="1800" dirty="0"/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endParaRPr lang="fr-FR" altLang="en-US" sz="1800" dirty="0"/>
          </a:p>
          <a:p>
            <a:pPr marL="341313" indent="-331788">
              <a:buSzPct val="80000"/>
              <a:defRPr/>
            </a:pPr>
            <a:endParaRPr lang="fr-FR" altLang="en-US" sz="2400" b="1" dirty="0">
              <a:solidFill>
                <a:srgbClr val="004586"/>
              </a:solidFill>
              <a:latin typeface="Calibri" pitchFamily="32" charset="0"/>
            </a:endParaRPr>
          </a:p>
          <a:p>
            <a:pPr lvl="0"/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15403"/>
              </p:ext>
            </p:extLst>
          </p:nvPr>
        </p:nvGraphicFramePr>
        <p:xfrm>
          <a:off x="901593" y="1671824"/>
          <a:ext cx="5181600" cy="86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5258406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81110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75146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5110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1097981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 1.  1. BIOPAMA II - Budget for Medium Grant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Unit </a:t>
                      </a:r>
                      <a:r>
                        <a:rPr lang="en-GB" sz="1000" u="none" strike="noStrike" baseline="30000" dirty="0">
                          <a:effectLst/>
                        </a:rPr>
                        <a:t>13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# of units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Unit value</a:t>
                      </a:r>
                      <a:br>
                        <a:rPr lang="en-GB" sz="1000" u="none" strike="noStrike">
                          <a:effectLst/>
                        </a:rPr>
                      </a:br>
                      <a:r>
                        <a:rPr lang="en-GB" sz="1000" u="none" strike="noStrike">
                          <a:effectLst/>
                        </a:rPr>
                        <a:t>(in EUR)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Total Cost</a:t>
                      </a:r>
                      <a:br>
                        <a:rPr lang="en-GB" sz="1000" u="none" strike="noStrike" dirty="0">
                          <a:effectLst/>
                        </a:rPr>
                      </a:br>
                      <a:r>
                        <a:rPr lang="en-GB" sz="1000" u="none" strike="noStrike" dirty="0">
                          <a:effectLst/>
                        </a:rPr>
                        <a:t>(in EUR)</a:t>
                      </a:r>
                      <a:r>
                        <a:rPr lang="en-GB" sz="1000" u="none" strike="noStrike" baseline="30000" dirty="0">
                          <a:effectLst/>
                        </a:rPr>
                        <a:t>5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84107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2. Travel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583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2.1. International travel (flights, trains).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 flight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5000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112105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84978"/>
              </p:ext>
            </p:extLst>
          </p:nvPr>
        </p:nvGraphicFramePr>
        <p:xfrm>
          <a:off x="848970" y="3206214"/>
          <a:ext cx="5234223" cy="946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3216">
                  <a:extLst>
                    <a:ext uri="{9D8B030D-6E8A-4147-A177-3AD203B41FA5}">
                      <a16:colId xmlns:a16="http://schemas.microsoft.com/office/drawing/2014/main" val="1695740023"/>
                    </a:ext>
                  </a:extLst>
                </a:gridCol>
                <a:gridCol w="798786">
                  <a:extLst>
                    <a:ext uri="{9D8B030D-6E8A-4147-A177-3AD203B41FA5}">
                      <a16:colId xmlns:a16="http://schemas.microsoft.com/office/drawing/2014/main" val="411251926"/>
                    </a:ext>
                  </a:extLst>
                </a:gridCol>
                <a:gridCol w="698938">
                  <a:extLst>
                    <a:ext uri="{9D8B030D-6E8A-4147-A177-3AD203B41FA5}">
                      <a16:colId xmlns:a16="http://schemas.microsoft.com/office/drawing/2014/main" val="2984310818"/>
                    </a:ext>
                  </a:extLst>
                </a:gridCol>
                <a:gridCol w="604345">
                  <a:extLst>
                    <a:ext uri="{9D8B030D-6E8A-4147-A177-3AD203B41FA5}">
                      <a16:colId xmlns:a16="http://schemas.microsoft.com/office/drawing/2014/main" val="1478223269"/>
                    </a:ext>
                  </a:extLst>
                </a:gridCol>
                <a:gridCol w="698938">
                  <a:extLst>
                    <a:ext uri="{9D8B030D-6E8A-4147-A177-3AD203B41FA5}">
                      <a16:colId xmlns:a16="http://schemas.microsoft.com/office/drawing/2014/main" val="340145245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 1.  1. BIOPAMA II - Budget for Medium Grant</a:t>
                      </a:r>
                      <a:r>
                        <a:rPr lang="en-GB" sz="1200" u="none" strike="noStrike" baseline="30000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Unit </a:t>
                      </a:r>
                      <a:r>
                        <a:rPr lang="en-GB" sz="1000" u="none" strike="noStrike" baseline="30000" dirty="0">
                          <a:effectLst/>
                        </a:rPr>
                        <a:t>13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# of units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Unit value</a:t>
                      </a:r>
                      <a:br>
                        <a:rPr lang="en-GB" sz="1000" u="none" strike="noStrike">
                          <a:effectLst/>
                        </a:rPr>
                      </a:br>
                      <a:r>
                        <a:rPr lang="en-GB" sz="1000" u="none" strike="noStrike">
                          <a:effectLst/>
                        </a:rPr>
                        <a:t>(in EUR)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Total Cost</a:t>
                      </a:r>
                      <a:br>
                        <a:rPr lang="en-GB" sz="1000" u="none" strike="noStrike" dirty="0">
                          <a:effectLst/>
                        </a:rPr>
                      </a:br>
                      <a:r>
                        <a:rPr lang="en-GB" sz="1000" u="none" strike="noStrike" dirty="0">
                          <a:effectLst/>
                        </a:rPr>
                        <a:t>(in EUR)</a:t>
                      </a:r>
                      <a:r>
                        <a:rPr lang="en-GB" sz="1000" u="none" strike="noStrike" baseline="30000" dirty="0">
                          <a:effectLst/>
                        </a:rPr>
                        <a:t>5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635286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2.3.Local transportation - </a:t>
                      </a:r>
                      <a:r>
                        <a:rPr lang="en-GB" sz="1000" b="1" u="none" strike="noStrike" dirty="0">
                          <a:effectLst/>
                        </a:rPr>
                        <a:t>use of own vehicles.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 km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0.3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smtClean="0">
                          <a:effectLst/>
                        </a:rPr>
                        <a:t>                              </a:t>
                      </a:r>
                      <a:r>
                        <a:rPr lang="en-GB" sz="1000" u="none" strike="noStrike" dirty="0">
                          <a:effectLst/>
                        </a:rPr>
                        <a:t>1,500.00 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6209792"/>
                  </a:ext>
                </a:extLst>
              </a:tr>
            </a:tbl>
          </a:graphicData>
        </a:graphic>
      </p:graphicFrame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/>
              <a:t>3</a:t>
            </a:r>
            <a:r>
              <a:rPr lang="en-US" sz="2400" dirty="0" smtClean="0"/>
              <a:t>. Travel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49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1416106"/>
            <a:ext cx="8994169" cy="447861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GB" sz="2600" dirty="0" smtClean="0"/>
              <a:t> </a:t>
            </a:r>
          </a:p>
          <a:p>
            <a:pPr>
              <a:spcBef>
                <a:spcPct val="0"/>
              </a:spcBef>
            </a:pPr>
            <a:endParaRPr lang="en-GB" sz="32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algn="just">
              <a:buSzPct val="80000"/>
              <a:defRPr/>
            </a:pPr>
            <a:endParaRPr lang="fr-FR" altLang="en-US" sz="1800" b="1" dirty="0" smtClean="0"/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1800" b="1" dirty="0" smtClean="0">
                <a:solidFill>
                  <a:schemeClr val="tx1"/>
                </a:solidFill>
              </a:rPr>
              <a:t>Office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rent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should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be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equal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to 0€, if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it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is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included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in the indirect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costs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SzPct val="80000"/>
              <a:defRPr/>
            </a:pPr>
            <a:endParaRPr lang="fr-FR" altLang="en-US" sz="1800" b="1" dirty="0" smtClean="0">
              <a:solidFill>
                <a:schemeClr val="tx1"/>
              </a:solidFill>
            </a:endParaRPr>
          </a:p>
          <a:p>
            <a:pPr marL="285750" indent="-285750" algn="just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en-US" sz="1800" b="1" dirty="0" smtClean="0">
                <a:solidFill>
                  <a:schemeClr val="tx1"/>
                </a:solidFill>
              </a:rPr>
              <a:t>If office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rent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is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budgeted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in the direct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costs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,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provide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the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cost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share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rationale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in the justification </a:t>
            </a:r>
            <a:r>
              <a:rPr lang="fr-FR" altLang="en-US" sz="1800" b="1" dirty="0" err="1" smtClean="0">
                <a:solidFill>
                  <a:schemeClr val="tx1"/>
                </a:solidFill>
              </a:rPr>
              <a:t>sheet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.</a:t>
            </a:r>
            <a:endParaRPr lang="fr-FR" altLang="en-US" sz="1800" b="1" dirty="0">
              <a:solidFill>
                <a:schemeClr val="tx1"/>
              </a:solidFill>
            </a:endParaRPr>
          </a:p>
          <a:p>
            <a:pPr marL="341313" indent="-331788">
              <a:buSzPct val="80000"/>
              <a:defRPr/>
            </a:pPr>
            <a:endParaRPr lang="fr-FR" altLang="en-US" sz="2400" b="1" dirty="0">
              <a:solidFill>
                <a:srgbClr val="004586"/>
              </a:solidFill>
              <a:latin typeface="Calibri" pitchFamily="32" charset="0"/>
            </a:endParaRPr>
          </a:p>
          <a:p>
            <a:pPr lvl="0"/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53420"/>
              </p:ext>
            </p:extLst>
          </p:nvPr>
        </p:nvGraphicFramePr>
        <p:xfrm>
          <a:off x="927905" y="1597223"/>
          <a:ext cx="7020110" cy="1253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5200">
                  <a:extLst>
                    <a:ext uri="{9D8B030D-6E8A-4147-A177-3AD203B41FA5}">
                      <a16:colId xmlns:a16="http://schemas.microsoft.com/office/drawing/2014/main" val="352584063"/>
                    </a:ext>
                  </a:extLst>
                </a:gridCol>
                <a:gridCol w="1083988">
                  <a:extLst>
                    <a:ext uri="{9D8B030D-6E8A-4147-A177-3AD203B41FA5}">
                      <a16:colId xmlns:a16="http://schemas.microsoft.com/office/drawing/2014/main" val="28111099"/>
                    </a:ext>
                  </a:extLst>
                </a:gridCol>
                <a:gridCol w="929132">
                  <a:extLst>
                    <a:ext uri="{9D8B030D-6E8A-4147-A177-3AD203B41FA5}">
                      <a16:colId xmlns:a16="http://schemas.microsoft.com/office/drawing/2014/main" val="1807514622"/>
                    </a:ext>
                  </a:extLst>
                </a:gridCol>
                <a:gridCol w="825895">
                  <a:extLst>
                    <a:ext uri="{9D8B030D-6E8A-4147-A177-3AD203B41FA5}">
                      <a16:colId xmlns:a16="http://schemas.microsoft.com/office/drawing/2014/main" val="97511021"/>
                    </a:ext>
                  </a:extLst>
                </a:gridCol>
                <a:gridCol w="825895">
                  <a:extLst>
                    <a:ext uri="{9D8B030D-6E8A-4147-A177-3AD203B41FA5}">
                      <a16:colId xmlns:a16="http://schemas.microsoft.com/office/drawing/2014/main" val="1421097981"/>
                    </a:ext>
                  </a:extLst>
                </a:gridCol>
              </a:tblGrid>
              <a:tr h="76497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</a:rPr>
                        <a:t>1</a:t>
                      </a:r>
                      <a:r>
                        <a:rPr lang="en-GB" sz="1200" u="none" strike="noStrike" dirty="0">
                          <a:effectLst/>
                        </a:rPr>
                        <a:t>. BIOPAMA II - Budget for Medium Grant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Unit </a:t>
                      </a:r>
                      <a:r>
                        <a:rPr lang="en-GB" sz="1000" u="none" strike="noStrike" baseline="30000">
                          <a:effectLst/>
                        </a:rPr>
                        <a:t>13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# of units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Unit value</a:t>
                      </a:r>
                      <a:br>
                        <a:rPr lang="en-GB" sz="1000" u="none" strike="noStrike">
                          <a:effectLst/>
                        </a:rPr>
                      </a:br>
                      <a:r>
                        <a:rPr lang="en-GB" sz="1000" u="none" strike="noStrike">
                          <a:effectLst/>
                        </a:rPr>
                        <a:t>(in EUR)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Total Cost</a:t>
                      </a:r>
                      <a:br>
                        <a:rPr lang="en-GB" sz="1000" u="none" strike="noStrike">
                          <a:effectLst/>
                        </a:rPr>
                      </a:br>
                      <a:r>
                        <a:rPr lang="en-GB" sz="1000" u="none" strike="noStrike">
                          <a:effectLst/>
                        </a:rPr>
                        <a:t>(in EUR)</a:t>
                      </a:r>
                      <a:r>
                        <a:rPr lang="en-GB" sz="1000" u="none" strike="noStrike" baseline="30000">
                          <a:effectLst/>
                        </a:rPr>
                        <a:t>5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84107004"/>
                  </a:ext>
                </a:extLst>
              </a:tr>
              <a:tr h="2488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 smtClean="0">
                          <a:effectLst/>
                        </a:rPr>
                        <a:t>4. Office costs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58304"/>
                  </a:ext>
                </a:extLst>
              </a:tr>
              <a:tr h="239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4.2. Office rent.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 </a:t>
                      </a:r>
                      <a:r>
                        <a:rPr lang="en-GB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month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</a:rPr>
                        <a:t>24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500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</a:rPr>
                        <a:t>12000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1121058"/>
                  </a:ext>
                </a:extLst>
              </a:tr>
            </a:tbl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/>
              <a:t>4</a:t>
            </a:r>
            <a:r>
              <a:rPr lang="en-US" sz="2400" dirty="0" smtClean="0"/>
              <a:t>. Office costs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24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2490" y="978444"/>
            <a:ext cx="10466427" cy="50214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algn="just"/>
            <a:r>
              <a:rPr lang="en-GB" sz="2600" dirty="0" smtClean="0"/>
              <a:t> </a:t>
            </a:r>
            <a:r>
              <a:rPr lang="en-GB" sz="1800" dirty="0">
                <a:solidFill>
                  <a:schemeClr val="tx1"/>
                </a:solidFill>
              </a:rPr>
              <a:t>This heading is exclusively used for the costs where works/services are sub-contracted </a:t>
            </a:r>
            <a:r>
              <a:rPr lang="en-GB" sz="1800" dirty="0" smtClean="0">
                <a:solidFill>
                  <a:schemeClr val="tx1"/>
                </a:solidFill>
              </a:rPr>
              <a:t>  to </a:t>
            </a:r>
            <a:r>
              <a:rPr lang="en-GB" sz="1800" dirty="0">
                <a:solidFill>
                  <a:schemeClr val="tx1"/>
                </a:solidFill>
              </a:rPr>
              <a:t>third parties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GB" sz="2400" dirty="0" smtClean="0">
              <a:solidFill>
                <a:schemeClr val="tx1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endParaRPr lang="en-GB" sz="2000" dirty="0"/>
          </a:p>
          <a:p>
            <a:pPr marL="341313" indent="-331788">
              <a:buSzPct val="80000"/>
              <a:defRPr/>
            </a:pPr>
            <a:endParaRPr lang="fr-FR" altLang="en-US" sz="2400" b="1" dirty="0">
              <a:solidFill>
                <a:srgbClr val="004586"/>
              </a:solidFill>
              <a:latin typeface="Calibri" pitchFamily="32" charset="0"/>
            </a:endParaRPr>
          </a:p>
          <a:p>
            <a:pPr lvl="0"/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58079"/>
              </p:ext>
            </p:extLst>
          </p:nvPr>
        </p:nvGraphicFramePr>
        <p:xfrm>
          <a:off x="1521395" y="2253445"/>
          <a:ext cx="8692055" cy="2837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520">
                  <a:extLst>
                    <a:ext uri="{9D8B030D-6E8A-4147-A177-3AD203B41FA5}">
                      <a16:colId xmlns:a16="http://schemas.microsoft.com/office/drawing/2014/main" val="1476873518"/>
                    </a:ext>
                  </a:extLst>
                </a:gridCol>
                <a:gridCol w="1582990">
                  <a:extLst>
                    <a:ext uri="{9D8B030D-6E8A-4147-A177-3AD203B41FA5}">
                      <a16:colId xmlns:a16="http://schemas.microsoft.com/office/drawing/2014/main" val="3080990255"/>
                    </a:ext>
                  </a:extLst>
                </a:gridCol>
                <a:gridCol w="1108094">
                  <a:extLst>
                    <a:ext uri="{9D8B030D-6E8A-4147-A177-3AD203B41FA5}">
                      <a16:colId xmlns:a16="http://schemas.microsoft.com/office/drawing/2014/main" val="896398905"/>
                    </a:ext>
                  </a:extLst>
                </a:gridCol>
                <a:gridCol w="1165656">
                  <a:extLst>
                    <a:ext uri="{9D8B030D-6E8A-4147-A177-3AD203B41FA5}">
                      <a16:colId xmlns:a16="http://schemas.microsoft.com/office/drawing/2014/main" val="2236565157"/>
                    </a:ext>
                  </a:extLst>
                </a:gridCol>
                <a:gridCol w="2201795">
                  <a:extLst>
                    <a:ext uri="{9D8B030D-6E8A-4147-A177-3AD203B41FA5}">
                      <a16:colId xmlns:a16="http://schemas.microsoft.com/office/drawing/2014/main" val="1290993141"/>
                    </a:ext>
                  </a:extLst>
                </a:gridCol>
              </a:tblGrid>
              <a:tr h="333366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 1.  1. BIOPAMA II - Budget for Medium Grant</a:t>
                      </a:r>
                      <a:r>
                        <a:rPr lang="en-GB" sz="800" u="none" strike="noStrike" baseline="30000">
                          <a:effectLst/>
                        </a:rPr>
                        <a:t>1</a:t>
                      </a:r>
                      <a:endParaRPr lang="en-GB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>
                          <a:effectLst/>
                        </a:rPr>
                        <a:t>Unit </a:t>
                      </a:r>
                      <a:r>
                        <a:rPr lang="en-GB" sz="700" u="none" strike="noStrike" baseline="30000">
                          <a:effectLst/>
                        </a:rPr>
                        <a:t>13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>
                          <a:effectLst/>
                        </a:rPr>
                        <a:t># of units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>
                          <a:effectLst/>
                        </a:rPr>
                        <a:t>Unit value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(in EUR)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>
                          <a:effectLst/>
                        </a:rPr>
                        <a:t>Total Cost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(in EUR)</a:t>
                      </a:r>
                      <a:r>
                        <a:rPr lang="en-GB" sz="700" u="none" strike="noStrike" baseline="30000">
                          <a:effectLst/>
                        </a:rPr>
                        <a:t>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/>
                </a:tc>
                <a:extLst>
                  <a:ext uri="{0D108BD9-81ED-4DB2-BD59-A6C34878D82A}">
                    <a16:rowId xmlns:a16="http://schemas.microsoft.com/office/drawing/2014/main" val="1322941144"/>
                  </a:ext>
                </a:extLst>
              </a:tr>
              <a:tr h="1683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5. Other costs, services</a:t>
                      </a:r>
                      <a:r>
                        <a:rPr lang="en-GB" sz="700" u="none" strike="noStrike" baseline="30000">
                          <a:effectLst/>
                        </a:rPr>
                        <a:t>15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3583021455"/>
                  </a:ext>
                </a:extLst>
              </a:tr>
              <a:tr h="16292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5.1 Publications</a:t>
                      </a:r>
                      <a:r>
                        <a:rPr lang="en-GB" sz="700" u="none" strike="noStrike" baseline="30000">
                          <a:effectLst/>
                        </a:rPr>
                        <a:t>10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2016208770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 5.1.1. Partner A.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by brochure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                                1,000.00   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2366286906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 5.1.2. Partner B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by flyer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                                4,000.00   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77409134"/>
                  </a:ext>
                </a:extLst>
              </a:tr>
              <a:tr h="16292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5.2 Studies, research</a:t>
                      </a:r>
                      <a:r>
                        <a:rPr lang="en-GB" sz="700" u="none" strike="noStrike" baseline="30000">
                          <a:effectLst/>
                        </a:rPr>
                        <a:t>10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2826515434"/>
                  </a:ext>
                </a:extLst>
              </a:tr>
              <a:tr h="16292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5.3 Expenditure verification</a:t>
                      </a:r>
                      <a:r>
                        <a:rPr lang="en-GB" sz="700" u="none" strike="noStrike" baseline="30000">
                          <a:effectLst/>
                        </a:rPr>
                        <a:t>11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2873174052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5.4 Evaluation costs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1150285146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5.5 Translation, interpreters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3367203694"/>
                  </a:ext>
                </a:extLst>
              </a:tr>
              <a:tr h="27154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5.6 Financial services (bank guarantee costs etc.)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4204160474"/>
                  </a:ext>
                </a:extLst>
              </a:tr>
              <a:tr h="29869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5.7 Costs of conferences/seminars</a:t>
                      </a:r>
                      <a:r>
                        <a:rPr lang="en-GB" sz="700" u="none" strike="noStrike" baseline="30000">
                          <a:effectLst/>
                        </a:rPr>
                        <a:t>12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3281404392"/>
                  </a:ext>
                </a:extLst>
              </a:tr>
              <a:tr h="27154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 5.7.1. Partner A. Capacity-building event.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by event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                               20,000.00   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1630324550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 5.7.2. Partner B. Partners' meetings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by meeting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                               15,000.00   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3926254346"/>
                  </a:ext>
                </a:extLst>
              </a:tr>
              <a:tr h="162926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5.8. Visibility actions</a:t>
                      </a:r>
                      <a:r>
                        <a:rPr lang="en-GB" sz="700" u="none" strike="noStrike" baseline="30000" dirty="0">
                          <a:effectLst/>
                        </a:rPr>
                        <a:t>13</a:t>
                      </a:r>
                      <a:endParaRPr lang="en-GB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1089215016"/>
                  </a:ext>
                </a:extLst>
              </a:tr>
              <a:tr h="14663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Subtotal Other costs, services</a:t>
                      </a:r>
                      <a:endParaRPr lang="en-GB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7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b"/>
                </a:tc>
                <a:extLst>
                  <a:ext uri="{0D108BD9-81ED-4DB2-BD59-A6C34878D82A}">
                    <a16:rowId xmlns:a16="http://schemas.microsoft.com/office/drawing/2014/main" val="3428170489"/>
                  </a:ext>
                </a:extLst>
              </a:tr>
            </a:tbl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/>
              <a:t>5</a:t>
            </a:r>
            <a:r>
              <a:rPr lang="en-US" sz="2400" dirty="0" smtClean="0"/>
              <a:t>. Other costs and services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80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4927" y="1091733"/>
            <a:ext cx="10657211" cy="395769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For </a:t>
            </a:r>
            <a:r>
              <a:rPr lang="en-GB" sz="2400" dirty="0" smtClean="0">
                <a:solidFill>
                  <a:schemeClr val="tx1"/>
                </a:solidFill>
              </a:rPr>
              <a:t>each cost indicate </a:t>
            </a:r>
            <a:r>
              <a:rPr lang="en-GB" sz="2400" b="1" dirty="0" smtClean="0">
                <a:solidFill>
                  <a:schemeClr val="tx1"/>
                </a:solidFill>
              </a:rPr>
              <a:t>which partner is responsible for/will incur the cost.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tx1"/>
                </a:solidFill>
              </a:rPr>
              <a:t>Specify</a:t>
            </a:r>
            <a:r>
              <a:rPr lang="fr-FR" sz="2400" dirty="0" smtClean="0">
                <a:solidFill>
                  <a:schemeClr val="tx1"/>
                </a:solidFill>
              </a:rPr>
              <a:t> the type of </a:t>
            </a:r>
            <a:r>
              <a:rPr lang="fr-FR" sz="2400" dirty="0" err="1" smtClean="0">
                <a:solidFill>
                  <a:schemeClr val="tx1"/>
                </a:solidFill>
              </a:rPr>
              <a:t>cost</a:t>
            </a:r>
            <a:r>
              <a:rPr lang="fr-FR" sz="2400" dirty="0" smtClean="0">
                <a:solidFill>
                  <a:schemeClr val="tx1"/>
                </a:solidFill>
              </a:rPr>
              <a:t> or service. </a:t>
            </a:r>
            <a:r>
              <a:rPr lang="fr-FR" sz="2400" dirty="0" err="1" smtClean="0">
                <a:solidFill>
                  <a:schemeClr val="tx1"/>
                </a:solidFill>
              </a:rPr>
              <a:t>Overall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general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amounts</a:t>
            </a:r>
            <a:r>
              <a:rPr lang="fr-FR" sz="2400" dirty="0" smtClean="0">
                <a:solidFill>
                  <a:schemeClr val="tx1"/>
                </a:solidFill>
              </a:rPr>
              <a:t> are not </a:t>
            </a:r>
            <a:r>
              <a:rPr lang="fr-FR" sz="2400" dirty="0" err="1" smtClean="0">
                <a:solidFill>
                  <a:schemeClr val="tx1"/>
                </a:solidFill>
              </a:rPr>
              <a:t>allowed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Communication and </a:t>
            </a:r>
            <a:r>
              <a:rPr lang="fr-FR" sz="2400" b="1" dirty="0" err="1" smtClean="0">
                <a:solidFill>
                  <a:schemeClr val="tx1"/>
                </a:solidFill>
              </a:rPr>
              <a:t>visibility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activities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should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planned</a:t>
            </a:r>
            <a:r>
              <a:rPr lang="fr-FR" sz="2400" dirty="0" smtClean="0">
                <a:solidFill>
                  <a:schemeClr val="tx1"/>
                </a:solidFill>
              </a:rPr>
              <a:t> and </a:t>
            </a:r>
            <a:r>
              <a:rPr lang="fr-FR" sz="2400" dirty="0" err="1" smtClean="0">
                <a:solidFill>
                  <a:schemeClr val="tx1"/>
                </a:solidFill>
              </a:rPr>
              <a:t>budgeted</a:t>
            </a:r>
            <a:r>
              <a:rPr lang="fr-FR" sz="2400" dirty="0" smtClean="0">
                <a:solidFill>
                  <a:schemeClr val="tx1"/>
                </a:solidFill>
              </a:rPr>
              <a:t> at </a:t>
            </a:r>
            <a:r>
              <a:rPr lang="fr-FR" sz="2400" dirty="0" err="1" smtClean="0">
                <a:solidFill>
                  <a:schemeClr val="tx1"/>
                </a:solidFill>
              </a:rPr>
              <a:t>each</a:t>
            </a:r>
            <a:r>
              <a:rPr lang="fr-FR" sz="2400" dirty="0" smtClean="0">
                <a:solidFill>
                  <a:schemeClr val="tx1"/>
                </a:solidFill>
              </a:rPr>
              <a:t> stage of the </a:t>
            </a:r>
            <a:r>
              <a:rPr lang="fr-FR" sz="2400" dirty="0" err="1" smtClean="0">
                <a:solidFill>
                  <a:schemeClr val="tx1"/>
                </a:solidFill>
              </a:rPr>
              <a:t>project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implementation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– </a:t>
            </a:r>
            <a:r>
              <a:rPr lang="fr-FR" sz="2400" b="1" dirty="0" err="1" smtClean="0">
                <a:solidFill>
                  <a:schemeClr val="tx1"/>
                </a:solidFill>
              </a:rPr>
              <a:t>they</a:t>
            </a:r>
            <a:r>
              <a:rPr lang="fr-FR" sz="2400" b="1" dirty="0" smtClean="0">
                <a:solidFill>
                  <a:schemeClr val="tx1"/>
                </a:solidFill>
              </a:rPr>
              <a:t> must </a:t>
            </a:r>
            <a:r>
              <a:rPr lang="fr-FR" sz="2400" b="1" dirty="0" err="1" smtClean="0">
                <a:solidFill>
                  <a:schemeClr val="tx1"/>
                </a:solidFill>
              </a:rPr>
              <a:t>be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described</a:t>
            </a:r>
            <a:r>
              <a:rPr lang="fr-FR" sz="2400" b="1" dirty="0" smtClean="0">
                <a:solidFill>
                  <a:schemeClr val="tx1"/>
                </a:solidFill>
              </a:rPr>
              <a:t> in </a:t>
            </a:r>
            <a:r>
              <a:rPr lang="fr-FR" sz="2400" b="1" dirty="0" err="1" smtClean="0">
                <a:solidFill>
                  <a:schemeClr val="tx1"/>
                </a:solidFill>
              </a:rPr>
              <a:t>your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proposal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Seminars/events/conferences must be supported by a full breakdown of costs in the justification sheet.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48197" y="517450"/>
            <a:ext cx="10071538" cy="365125"/>
          </a:xfrm>
        </p:spPr>
        <p:txBody>
          <a:bodyPr/>
          <a:lstStyle/>
          <a:p>
            <a:r>
              <a:rPr lang="en-US" sz="2400" dirty="0" smtClean="0"/>
              <a:t>5. Other costs and services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28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9203" y="1229989"/>
            <a:ext cx="10446817" cy="466473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en-US" sz="2400" b="1" dirty="0" smtClean="0">
                <a:solidFill>
                  <a:schemeClr val="tx1"/>
                </a:solidFill>
              </a:rPr>
              <a:t>For </a:t>
            </a:r>
            <a:r>
              <a:rPr lang="fr-FR" altLang="en-US" sz="2400" b="1" dirty="0" err="1">
                <a:solidFill>
                  <a:schemeClr val="tx1"/>
                </a:solidFill>
              </a:rPr>
              <a:t>purchase</a:t>
            </a:r>
            <a:r>
              <a:rPr lang="fr-FR" altLang="en-US" sz="2400" b="1" dirty="0">
                <a:solidFill>
                  <a:schemeClr val="tx1"/>
                </a:solidFill>
              </a:rPr>
              <a:t> of </a:t>
            </a:r>
            <a:r>
              <a:rPr lang="fr-FR" altLang="en-US" sz="2400" b="1" dirty="0" err="1">
                <a:solidFill>
                  <a:schemeClr val="tx1"/>
                </a:solidFill>
              </a:rPr>
              <a:t>goods</a:t>
            </a:r>
            <a:r>
              <a:rPr lang="fr-FR" altLang="en-US" sz="2400" b="1" dirty="0">
                <a:solidFill>
                  <a:schemeClr val="tx1"/>
                </a:solidFill>
              </a:rPr>
              <a:t> and services the </a:t>
            </a:r>
            <a:r>
              <a:rPr lang="fr-FR" altLang="en-US" sz="2400" b="1" dirty="0" err="1">
                <a:solidFill>
                  <a:schemeClr val="tx1"/>
                </a:solidFill>
              </a:rPr>
              <a:t>procurement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method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that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will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be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used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should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be</a:t>
            </a:r>
            <a:r>
              <a:rPr lang="fr-FR" altLang="en-US" sz="2400" b="1" dirty="0">
                <a:solidFill>
                  <a:schemeClr val="tx1"/>
                </a:solidFill>
              </a:rPr>
              <a:t> </a:t>
            </a:r>
            <a:r>
              <a:rPr lang="fr-FR" altLang="en-US" sz="2400" b="1" dirty="0" err="1">
                <a:solidFill>
                  <a:schemeClr val="tx1"/>
                </a:solidFill>
              </a:rPr>
              <a:t>described</a:t>
            </a:r>
            <a:r>
              <a:rPr lang="fr-FR" altLang="en-US" sz="2400" b="1" dirty="0">
                <a:solidFill>
                  <a:schemeClr val="tx1"/>
                </a:solidFill>
              </a:rPr>
              <a:t> in the tab ‘‘justification</a:t>
            </a:r>
            <a:r>
              <a:rPr lang="fr-FR" altLang="en-US" sz="2400" b="1" dirty="0" smtClean="0">
                <a:solidFill>
                  <a:schemeClr val="tx1"/>
                </a:solidFill>
              </a:rPr>
              <a:t>’’.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tx1"/>
                </a:solidFill>
              </a:rPr>
              <a:t>Any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purchase</a:t>
            </a:r>
            <a:r>
              <a:rPr lang="fr-FR" sz="2400" b="1" dirty="0" smtClean="0">
                <a:solidFill>
                  <a:schemeClr val="tx1"/>
                </a:solidFill>
              </a:rPr>
              <a:t> of </a:t>
            </a:r>
            <a:r>
              <a:rPr lang="fr-FR" sz="2400" b="1" dirty="0" err="1" smtClean="0">
                <a:solidFill>
                  <a:schemeClr val="tx1"/>
                </a:solidFill>
              </a:rPr>
              <a:t>goods</a:t>
            </a:r>
            <a:r>
              <a:rPr lang="fr-FR" sz="2400" b="1" dirty="0" smtClean="0">
                <a:solidFill>
                  <a:schemeClr val="tx1"/>
                </a:solidFill>
              </a:rPr>
              <a:t> or services must </a:t>
            </a:r>
            <a:r>
              <a:rPr lang="fr-FR" sz="2400" b="1" dirty="0" err="1" smtClean="0">
                <a:solidFill>
                  <a:schemeClr val="tx1"/>
                </a:solidFill>
              </a:rPr>
              <a:t>comply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with</a:t>
            </a:r>
            <a:r>
              <a:rPr lang="fr-FR" sz="2400" b="1" dirty="0" smtClean="0">
                <a:solidFill>
                  <a:schemeClr val="tx1"/>
                </a:solidFill>
              </a:rPr>
              <a:t> the BIOPAMA </a:t>
            </a:r>
            <a:r>
              <a:rPr lang="fr-FR" sz="2400" b="1" dirty="0" err="1" smtClean="0">
                <a:solidFill>
                  <a:schemeClr val="tx1"/>
                </a:solidFill>
              </a:rPr>
              <a:t>Procurement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Policies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12229" y="3934684"/>
            <a:ext cx="8640763" cy="76397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4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8240" rIns="93240" bIns="4824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Lead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applicants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/Co-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applicants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cannot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be</a:t>
            </a:r>
            <a:r>
              <a:rPr lang="fr-FR" altLang="en-US" sz="22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service 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providers!</a:t>
            </a:r>
            <a:endParaRPr lang="fr-FR" altLang="en-US" sz="22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248197" y="517450"/>
            <a:ext cx="10071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5. Other costs and services - PROCUREMENT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15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 units and justification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73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873248"/>
            <a:ext cx="8994169" cy="50214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US" sz="2400" dirty="0" smtClean="0"/>
              <a:t>SELECTING APPROPRIATE </a:t>
            </a:r>
            <a:r>
              <a:rPr lang="en-GB" sz="2400" dirty="0" smtClean="0"/>
              <a:t>BUDGET UNITS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84496" y="592479"/>
            <a:ext cx="8640763" cy="973653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4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8240" rIns="93240" bIns="4824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endParaRPr lang="fr-FR" altLang="en-US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en-US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Choose</a:t>
            </a:r>
            <a:r>
              <a:rPr lang="fr-FR" alt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 </a:t>
            </a:r>
            <a:r>
              <a:rPr lang="fr-FR" altLang="en-US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appropriate</a:t>
            </a:r>
            <a:r>
              <a:rPr lang="fr-FR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unit for costs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in the budget. It will make your reporting much easier! (Units in the template are a guide; they can be changed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pPr eaLnBrk="1">
              <a:buClrTx/>
              <a:buFontTx/>
              <a:buNone/>
            </a:pPr>
            <a:r>
              <a:rPr lang="fr-FR" alt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IT IS RECOMMENDED TO USE HOURS FOR THE HUMAN RESOURCES CATEGORY</a:t>
            </a:r>
          </a:p>
          <a:p>
            <a:pPr eaLnBrk="1">
              <a:buClrTx/>
              <a:buFontTx/>
              <a:buNone/>
            </a:pPr>
            <a:endParaRPr lang="en-GB" altLang="en-US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" b="25316"/>
          <a:stretch>
            <a:fillRect/>
          </a:stretch>
        </p:blipFill>
        <p:spPr bwMode="auto">
          <a:xfrm>
            <a:off x="1121951" y="1583613"/>
            <a:ext cx="70929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32" b="253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74" y="4933951"/>
            <a:ext cx="73501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0" y="5758142"/>
            <a:ext cx="647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547828" y="1753300"/>
            <a:ext cx="1735137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Vehicle rental costs: could be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“per day”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31" y="1737501"/>
            <a:ext cx="73501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17" y="2996793"/>
            <a:ext cx="647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547828" y="2980583"/>
            <a:ext cx="223202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Unit for studies/work that will be subcontracted could be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“per contract”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460357" y="4328433"/>
            <a:ext cx="3311525" cy="1530350"/>
          </a:xfrm>
          <a:prstGeom prst="rect">
            <a:avLst/>
          </a:prstGeom>
          <a:gradFill rotWithShape="0">
            <a:gsLst>
              <a:gs pos="0">
                <a:srgbClr val="579D1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8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360" tIns="54360" rIns="99360" bIns="5436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 justification sheet should then be used to explain what the cost comprises:</a:t>
            </a:r>
          </a:p>
          <a:p>
            <a:pPr eaLnBrk="1">
              <a:buClrTx/>
              <a:buFontTx/>
              <a:buNone/>
            </a:pPr>
            <a:r>
              <a:rPr lang="en-GB" alt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e.g. one expert for 10 working days (€300 per day) + return flight from X to Y + subsistence costs for 12 days)</a:t>
            </a:r>
          </a:p>
        </p:txBody>
      </p:sp>
    </p:spTree>
    <p:extLst>
      <p:ext uri="{BB962C8B-B14F-4D97-AF65-F5344CB8AC3E}">
        <p14:creationId xmlns:p14="http://schemas.microsoft.com/office/powerpoint/2010/main" val="15566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873248"/>
            <a:ext cx="8994169" cy="50214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–</a:t>
            </a:r>
            <a:r>
              <a:rPr lang="en-GB" sz="2400" dirty="0" smtClean="0"/>
              <a:t>BUDGET JUSTIFICATION</a:t>
            </a:r>
            <a:endParaRPr lang="en-US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37255"/>
              </p:ext>
            </p:extLst>
          </p:nvPr>
        </p:nvGraphicFramePr>
        <p:xfrm>
          <a:off x="1246896" y="1172909"/>
          <a:ext cx="6187752" cy="240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917">
                  <a:extLst>
                    <a:ext uri="{9D8B030D-6E8A-4147-A177-3AD203B41FA5}">
                      <a16:colId xmlns:a16="http://schemas.microsoft.com/office/drawing/2014/main" val="1024786564"/>
                    </a:ext>
                  </a:extLst>
                </a:gridCol>
                <a:gridCol w="2141914">
                  <a:extLst>
                    <a:ext uri="{9D8B030D-6E8A-4147-A177-3AD203B41FA5}">
                      <a16:colId xmlns:a16="http://schemas.microsoft.com/office/drawing/2014/main" val="268597247"/>
                    </a:ext>
                  </a:extLst>
                </a:gridCol>
                <a:gridCol w="1971921">
                  <a:extLst>
                    <a:ext uri="{9D8B030D-6E8A-4147-A177-3AD203B41FA5}">
                      <a16:colId xmlns:a16="http://schemas.microsoft.com/office/drawing/2014/main" val="3679607120"/>
                    </a:ext>
                  </a:extLst>
                </a:gridCol>
              </a:tblGrid>
              <a:tr h="35698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 1.  1. BIOPAMA II - Budget for Medium Grant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All Years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006219"/>
                  </a:ext>
                </a:extLst>
              </a:tr>
              <a:tr h="1529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Costs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Clarification of the budget items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Justification of the estimated costs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248370697"/>
                  </a:ext>
                </a:extLst>
              </a:tr>
              <a:tr h="10369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1. Human Resources</a:t>
                      </a:r>
                      <a:r>
                        <a:rPr lang="en-GB" sz="900" b="1" u="none" strike="noStrike" baseline="30000" dirty="0">
                          <a:effectLst/>
                        </a:rPr>
                        <a:t>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Provide a narrative clarification of each budget item demonstrating the necessity of the costs and how they relate to the action (e.g. through references to the activities and/or results in the Project Proposal). See instructions.</a:t>
                      </a:r>
                      <a:endParaRPr lang="en-GB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Provide a justification of the calculation of the estimated costs. Note that the estimation should be based on real costs or on simplified cost options if allowed. See instructions.</a:t>
                      </a:r>
                      <a:endParaRPr lang="en-GB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298102884"/>
                  </a:ext>
                </a:extLst>
              </a:tr>
              <a:tr h="42498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1.1 Salaries (gross salaries including social security charges and other related costs, local staff)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The use of simplified costs option "UNIT COSTS" is allowed for Human Resources.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36638"/>
                  </a:ext>
                </a:extLst>
              </a:tr>
              <a:tr h="14166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   1.1.1 Technical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500923402"/>
                  </a:ext>
                </a:extLst>
              </a:tr>
              <a:tr h="29465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1.1.1.1. Partner A. Project </a:t>
                      </a:r>
                      <a:r>
                        <a:rPr lang="en-GB" sz="900" u="none" strike="noStrike" dirty="0" smtClean="0">
                          <a:effectLst/>
                        </a:rPr>
                        <a:t>coordinator </a:t>
                      </a:r>
                      <a:r>
                        <a:rPr lang="en-GB" sz="900" u="none" strike="noStrike" dirty="0">
                          <a:effectLst/>
                        </a:rPr>
                        <a:t>80%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Project coordinator in charge of &lt;description of the tasks&gt;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30 months at 80% = 24 months at &lt;amount&gt;/month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7563944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50069"/>
              </p:ext>
            </p:extLst>
          </p:nvPr>
        </p:nvGraphicFramePr>
        <p:xfrm>
          <a:off x="1246896" y="3315668"/>
          <a:ext cx="6221798" cy="83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206">
                  <a:extLst>
                    <a:ext uri="{9D8B030D-6E8A-4147-A177-3AD203B41FA5}">
                      <a16:colId xmlns:a16="http://schemas.microsoft.com/office/drawing/2014/main" val="978469861"/>
                    </a:ext>
                  </a:extLst>
                </a:gridCol>
                <a:gridCol w="2877792">
                  <a:extLst>
                    <a:ext uri="{9D8B030D-6E8A-4147-A177-3AD203B41FA5}">
                      <a16:colId xmlns:a16="http://schemas.microsoft.com/office/drawing/2014/main" val="2161817533"/>
                    </a:ext>
                  </a:extLst>
                </a:gridCol>
                <a:gridCol w="2000800">
                  <a:extLst>
                    <a:ext uri="{9D8B030D-6E8A-4147-A177-3AD203B41FA5}">
                      <a16:colId xmlns:a16="http://schemas.microsoft.com/office/drawing/2014/main" val="163321848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2. Travel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The use of simplified costs option "UNIT COSTS" is allowed for: 2.3. Use of own vehicles and 2.4. per diems for missions/travel.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1279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2.1. International travel (flights, trains).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Travel to/from pilot sites to deliver trainings to local project beneficiaries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Per year : 10 flights x 400€/flight = 4,000€ Total 3 years x 4,000€ =12,000€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734702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96692"/>
              </p:ext>
            </p:extLst>
          </p:nvPr>
        </p:nvGraphicFramePr>
        <p:xfrm>
          <a:off x="1212850" y="3299619"/>
          <a:ext cx="6255844" cy="967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975">
                  <a:extLst>
                    <a:ext uri="{9D8B030D-6E8A-4147-A177-3AD203B41FA5}">
                      <a16:colId xmlns:a16="http://schemas.microsoft.com/office/drawing/2014/main" val="503515273"/>
                    </a:ext>
                  </a:extLst>
                </a:gridCol>
                <a:gridCol w="1528554">
                  <a:extLst>
                    <a:ext uri="{9D8B030D-6E8A-4147-A177-3AD203B41FA5}">
                      <a16:colId xmlns:a16="http://schemas.microsoft.com/office/drawing/2014/main" val="3727890077"/>
                    </a:ext>
                  </a:extLst>
                </a:gridCol>
                <a:gridCol w="2003315">
                  <a:extLst>
                    <a:ext uri="{9D8B030D-6E8A-4147-A177-3AD203B41FA5}">
                      <a16:colId xmlns:a16="http://schemas.microsoft.com/office/drawing/2014/main" val="2584826222"/>
                    </a:ext>
                  </a:extLst>
                </a:gridCol>
              </a:tblGrid>
              <a:tr h="4304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2. Travel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The use of simplified costs option "UNIT COSTS" is allowed for: 2.3. Use of own vehicles and 2.4. per diems for missions/travel.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37619"/>
                  </a:ext>
                </a:extLst>
              </a:tr>
              <a:tr h="5371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2.1. International travel (flights, trains).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Travel to/from pilot sites to deliver trainings to local project beneficiaries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Per year : 10 flights x 400€/flight = 4,000€ Total 3 years x 4,000€ =12,000€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3877882"/>
                  </a:ext>
                </a:extLst>
              </a:tr>
            </a:tbl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16351" y="4698976"/>
            <a:ext cx="8640763" cy="76397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4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8240" rIns="93240" bIns="4824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Please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provide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clear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well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supported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justification of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each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cost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 The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financial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coherence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of the budget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an important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selection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criterion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fr-FR" altLang="en-US" sz="22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873248"/>
            <a:ext cx="8994169" cy="50214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fr-CH" sz="28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–</a:t>
            </a:r>
            <a:r>
              <a:rPr lang="en-GB" sz="2400" dirty="0" smtClean="0"/>
              <a:t>BUDGET JUSTIFICATION</a:t>
            </a:r>
            <a:endParaRPr lang="en-US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36984"/>
              </p:ext>
            </p:extLst>
          </p:nvPr>
        </p:nvGraphicFramePr>
        <p:xfrm>
          <a:off x="1246896" y="1087821"/>
          <a:ext cx="6187752" cy="2494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917">
                  <a:extLst>
                    <a:ext uri="{9D8B030D-6E8A-4147-A177-3AD203B41FA5}">
                      <a16:colId xmlns:a16="http://schemas.microsoft.com/office/drawing/2014/main" val="1024786564"/>
                    </a:ext>
                  </a:extLst>
                </a:gridCol>
                <a:gridCol w="2141914">
                  <a:extLst>
                    <a:ext uri="{9D8B030D-6E8A-4147-A177-3AD203B41FA5}">
                      <a16:colId xmlns:a16="http://schemas.microsoft.com/office/drawing/2014/main" val="268597247"/>
                    </a:ext>
                  </a:extLst>
                </a:gridCol>
                <a:gridCol w="1971921">
                  <a:extLst>
                    <a:ext uri="{9D8B030D-6E8A-4147-A177-3AD203B41FA5}">
                      <a16:colId xmlns:a16="http://schemas.microsoft.com/office/drawing/2014/main" val="3679607120"/>
                    </a:ext>
                  </a:extLst>
                </a:gridCol>
              </a:tblGrid>
              <a:tr h="369593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 1.  1. BIOPAMA II - Budget for Medium Grant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All Years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006219"/>
                  </a:ext>
                </a:extLst>
              </a:tr>
              <a:tr h="158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Costs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Clarification of the budget items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Justification of the estimated costs</a:t>
                      </a:r>
                      <a:endParaRPr lang="en-GB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248370697"/>
                  </a:ext>
                </a:extLst>
              </a:tr>
              <a:tr h="10735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1. Human Resources</a:t>
                      </a:r>
                      <a:r>
                        <a:rPr lang="en-GB" sz="900" b="1" u="none" strike="noStrike" baseline="30000" dirty="0">
                          <a:effectLst/>
                        </a:rPr>
                        <a:t>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Provide a narrative clarification of each budget item demonstrating the necessity of the costs and how they relate to the action (e.g. through references to the activities and/or results in the Project Proposal). See instructions.</a:t>
                      </a:r>
                      <a:endParaRPr lang="en-GB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Provide a justification of the calculation of the estimated costs. Note that the estimation should be based on real costs or on simplified cost options if allowed. See instructions.</a:t>
                      </a:r>
                      <a:endParaRPr lang="en-GB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298102884"/>
                  </a:ext>
                </a:extLst>
              </a:tr>
              <a:tr h="43999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1.1 Salaries (gross salaries including social security charges and other related costs, local staff)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The use of simplified costs option "UNIT COSTS" is allowed for Human Resources.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36638"/>
                  </a:ext>
                </a:extLst>
              </a:tr>
              <a:tr h="14787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   1.1.1 Technical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5009234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1.1.1.1. Partner A. Project </a:t>
                      </a:r>
                      <a:r>
                        <a:rPr lang="en-GB" sz="900" u="none" strike="noStrike" dirty="0" smtClean="0">
                          <a:effectLst/>
                        </a:rPr>
                        <a:t>coordinator </a:t>
                      </a:r>
                      <a:r>
                        <a:rPr lang="en-GB" sz="900" u="none" strike="noStrike" dirty="0">
                          <a:effectLst/>
                        </a:rPr>
                        <a:t>80%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Project coordinator in charge of &lt;description of the tasks&gt;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30 months at 80% = 24 months at &lt;amount&gt;/month</a:t>
                      </a:r>
                      <a:endParaRPr lang="en-GB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7563944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50069"/>
              </p:ext>
            </p:extLst>
          </p:nvPr>
        </p:nvGraphicFramePr>
        <p:xfrm>
          <a:off x="1246896" y="3315668"/>
          <a:ext cx="6221798" cy="83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206">
                  <a:extLst>
                    <a:ext uri="{9D8B030D-6E8A-4147-A177-3AD203B41FA5}">
                      <a16:colId xmlns:a16="http://schemas.microsoft.com/office/drawing/2014/main" val="978469861"/>
                    </a:ext>
                  </a:extLst>
                </a:gridCol>
                <a:gridCol w="2877792">
                  <a:extLst>
                    <a:ext uri="{9D8B030D-6E8A-4147-A177-3AD203B41FA5}">
                      <a16:colId xmlns:a16="http://schemas.microsoft.com/office/drawing/2014/main" val="2161817533"/>
                    </a:ext>
                  </a:extLst>
                </a:gridCol>
                <a:gridCol w="2000800">
                  <a:extLst>
                    <a:ext uri="{9D8B030D-6E8A-4147-A177-3AD203B41FA5}">
                      <a16:colId xmlns:a16="http://schemas.microsoft.com/office/drawing/2014/main" val="163321848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</a:rPr>
                        <a:t>2. Travel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The use of simplified costs option "UNIT COSTS" is allowed for: 2.3. Use of own vehicles and 2.4. per diems for missions/travel.</a:t>
                      </a:r>
                      <a:endParaRPr lang="en-GB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1279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2.1. International travel (flights, trains).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Travel to/from pilot sites to deliver trainings to local project beneficiaries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Per year : 10 flights x 400€/flight = 4,000€ Total 3 years x 4,000€ =12,000€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734702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2618"/>
              </p:ext>
            </p:extLst>
          </p:nvPr>
        </p:nvGraphicFramePr>
        <p:xfrm>
          <a:off x="1212850" y="3299619"/>
          <a:ext cx="6255844" cy="1019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419">
                  <a:extLst>
                    <a:ext uri="{9D8B030D-6E8A-4147-A177-3AD203B41FA5}">
                      <a16:colId xmlns:a16="http://schemas.microsoft.com/office/drawing/2014/main" val="503515273"/>
                    </a:ext>
                  </a:extLst>
                </a:gridCol>
                <a:gridCol w="2144110">
                  <a:extLst>
                    <a:ext uri="{9D8B030D-6E8A-4147-A177-3AD203B41FA5}">
                      <a16:colId xmlns:a16="http://schemas.microsoft.com/office/drawing/2014/main" val="3727890077"/>
                    </a:ext>
                  </a:extLst>
                </a:gridCol>
                <a:gridCol w="2003315">
                  <a:extLst>
                    <a:ext uri="{9D8B030D-6E8A-4147-A177-3AD203B41FA5}">
                      <a16:colId xmlns:a16="http://schemas.microsoft.com/office/drawing/2014/main" val="2584826222"/>
                    </a:ext>
                  </a:extLst>
                </a:gridCol>
              </a:tblGrid>
              <a:tr h="4534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2. Travel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The use of simplified costs option "UNIT COSTS" is allowed for: 2.3. Use of own vehicles and 2.4. per diems for missions/travel.</a:t>
                      </a:r>
                      <a:endParaRPr lang="en-GB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37619"/>
                  </a:ext>
                </a:extLst>
              </a:tr>
              <a:tr h="56581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2.1. International travel (flights, trains).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Travel to/from pilot sites to deliver trainings to local project beneficiaries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Per year : 10 flights x 400€/flight = 4,000€ Total 3 years x 4,000€ =12,000€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3877882"/>
                  </a:ext>
                </a:extLst>
              </a:tr>
            </a:tbl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1030" y="4597382"/>
            <a:ext cx="8640763" cy="76397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648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8240" rIns="93240" bIns="4824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Please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provide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clear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well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supported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justification of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each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cost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 The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financial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coherence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of the budget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an important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selection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en-US" sz="2200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criterion</a:t>
            </a:r>
            <a:r>
              <a:rPr lang="fr-FR" altLang="en-US" sz="2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fr-FR" altLang="en-US" sz="22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394566"/>
            <a:ext cx="8888427" cy="440059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Grant amount</a:t>
            </a:r>
            <a:endParaRPr lang="en-US" sz="24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Maximum amount of contribution </a:t>
            </a:r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>
                <a:solidFill>
                  <a:schemeClr val="tx1"/>
                </a:solidFill>
              </a:rPr>
              <a:t>BIOPAMA = 400,000€ AND </a:t>
            </a:r>
            <a:r>
              <a:rPr lang="en-GB" b="1" dirty="0" smtClean="0">
                <a:solidFill>
                  <a:schemeClr val="tx1"/>
                </a:solidFill>
              </a:rPr>
              <a:t>UP TO 95</a:t>
            </a:r>
            <a:r>
              <a:rPr lang="en-GB" b="1" dirty="0">
                <a:solidFill>
                  <a:schemeClr val="tx1"/>
                </a:solidFill>
              </a:rPr>
              <a:t>% of the total </a:t>
            </a:r>
            <a:r>
              <a:rPr lang="en-GB" b="1" dirty="0" smtClean="0">
                <a:solidFill>
                  <a:schemeClr val="tx1"/>
                </a:solidFill>
              </a:rPr>
              <a:t>budget. 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Example 1: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Total grant budget 		</a:t>
            </a:r>
            <a:r>
              <a:rPr lang="en-GB" dirty="0" smtClean="0">
                <a:solidFill>
                  <a:schemeClr val="tx1"/>
                </a:solidFill>
              </a:rPr>
              <a:t>	=500,000</a:t>
            </a:r>
            <a:r>
              <a:rPr lang="en-GB" dirty="0">
                <a:solidFill>
                  <a:schemeClr val="tx1"/>
                </a:solidFill>
              </a:rPr>
              <a:t>€.	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BIOPAMA contribution </a:t>
            </a:r>
            <a:r>
              <a:rPr lang="en-GB" dirty="0" smtClean="0">
                <a:solidFill>
                  <a:schemeClr val="tx1"/>
                </a:solidFill>
              </a:rPr>
              <a:t>maximum 	=400,000</a:t>
            </a:r>
            <a:r>
              <a:rPr lang="en-GB" dirty="0">
                <a:solidFill>
                  <a:schemeClr val="tx1"/>
                </a:solidFill>
              </a:rPr>
              <a:t>€ 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BIOPAMA </a:t>
            </a:r>
            <a:r>
              <a:rPr lang="en-GB" dirty="0" smtClean="0">
                <a:solidFill>
                  <a:schemeClr val="tx1"/>
                </a:solidFill>
              </a:rPr>
              <a:t>contribution %</a:t>
            </a:r>
            <a:r>
              <a:rPr lang="en-GB" dirty="0">
                <a:solidFill>
                  <a:schemeClr val="tx1"/>
                </a:solidFill>
              </a:rPr>
              <a:t>		</a:t>
            </a:r>
            <a:r>
              <a:rPr lang="en-GB" dirty="0" smtClean="0">
                <a:solidFill>
                  <a:schemeClr val="tx1"/>
                </a:solidFill>
              </a:rPr>
              <a:t>=400,000</a:t>
            </a:r>
            <a:r>
              <a:rPr lang="en-GB" dirty="0">
                <a:solidFill>
                  <a:schemeClr val="tx1"/>
                </a:solidFill>
              </a:rPr>
              <a:t>€/500,000 = </a:t>
            </a:r>
            <a:r>
              <a:rPr lang="en-GB" b="1" dirty="0">
                <a:solidFill>
                  <a:schemeClr val="tx1"/>
                </a:solidFill>
              </a:rPr>
              <a:t>80%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b="1" dirty="0">
                <a:solidFill>
                  <a:schemeClr val="tx1"/>
                </a:solidFill>
              </a:rPr>
              <a:t> 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Example 2: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Total grant budget 		</a:t>
            </a:r>
            <a:r>
              <a:rPr lang="en-GB" dirty="0" smtClean="0">
                <a:solidFill>
                  <a:schemeClr val="tx1"/>
                </a:solidFill>
              </a:rPr>
              <a:t>	=421,052</a:t>
            </a:r>
            <a:r>
              <a:rPr lang="en-GB" dirty="0">
                <a:solidFill>
                  <a:schemeClr val="tx1"/>
                </a:solidFill>
              </a:rPr>
              <a:t>€.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BIOPAMA contribution maximum	</a:t>
            </a:r>
            <a:r>
              <a:rPr lang="en-GB" dirty="0" smtClean="0">
                <a:solidFill>
                  <a:schemeClr val="tx1"/>
                </a:solidFill>
              </a:rPr>
              <a:t>=400,000</a:t>
            </a:r>
            <a:r>
              <a:rPr lang="en-GB" dirty="0">
                <a:solidFill>
                  <a:schemeClr val="tx1"/>
                </a:solidFill>
              </a:rPr>
              <a:t>€ 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BIOPAMA contribution		</a:t>
            </a:r>
            <a:r>
              <a:rPr lang="en-GB" dirty="0" smtClean="0">
                <a:solidFill>
                  <a:schemeClr val="tx1"/>
                </a:solidFill>
              </a:rPr>
              <a:t>=400,000</a:t>
            </a:r>
            <a:r>
              <a:rPr lang="en-GB" dirty="0">
                <a:solidFill>
                  <a:schemeClr val="tx1"/>
                </a:solidFill>
              </a:rPr>
              <a:t>€/421,052 = </a:t>
            </a:r>
            <a:r>
              <a:rPr lang="en-GB" b="1" dirty="0">
                <a:solidFill>
                  <a:schemeClr val="tx1"/>
                </a:solidFill>
              </a:rPr>
              <a:t>95%</a:t>
            </a:r>
            <a:endParaRPr lang="fr-FR" b="1" dirty="0" smtClean="0">
              <a:solidFill>
                <a:schemeClr val="tx1"/>
              </a:solidFill>
            </a:endParaRPr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– budget important points </a:t>
            </a:r>
            <a:endParaRPr lang="en-US" sz="20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27" y="1394566"/>
            <a:ext cx="1941512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cost option (SCO)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3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57994" y="1076240"/>
            <a:ext cx="10781247" cy="489144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r-FR" sz="24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The use 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of SCO </a:t>
            </a:r>
            <a:r>
              <a:rPr lang="fr-FR" sz="2400" dirty="0" err="1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reduces</a:t>
            </a:r>
            <a:r>
              <a:rPr lang="fr-FR" sz="24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SIGNIFICANTLY the 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volume of administrative </a:t>
            </a:r>
            <a:r>
              <a:rPr lang="fr-FR" sz="24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workload</a:t>
            </a:r>
            <a:r>
              <a:rPr lang="fr-FR" sz="24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  <a:endParaRPr lang="en-GB" sz="26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A </a:t>
            </a:r>
            <a:r>
              <a:rPr lang="en-GB" sz="2200" b="1" i="1" dirty="0" smtClean="0">
                <a:solidFill>
                  <a:schemeClr val="tx1"/>
                </a:solidFill>
              </a:rPr>
              <a:t>unit </a:t>
            </a:r>
            <a:r>
              <a:rPr lang="en-GB" sz="2200" dirty="0" smtClean="0">
                <a:solidFill>
                  <a:schemeClr val="tx1"/>
                </a:solidFill>
              </a:rPr>
              <a:t>cost is allowed for budgeting the following cost categories:</a:t>
            </a:r>
          </a:p>
          <a:p>
            <a:pPr lvl="1" algn="just"/>
            <a:r>
              <a:rPr lang="fr-FR" sz="2200" dirty="0" smtClean="0">
                <a:solidFill>
                  <a:schemeClr val="tx1"/>
                </a:solidFill>
              </a:rPr>
              <a:t>	1. </a:t>
            </a:r>
            <a:r>
              <a:rPr lang="fr-FR" sz="2200" b="1" dirty="0" err="1" smtClean="0">
                <a:solidFill>
                  <a:schemeClr val="tx1"/>
                </a:solidFill>
              </a:rPr>
              <a:t>Human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resources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200" b="1" dirty="0">
                <a:solidFill>
                  <a:schemeClr val="tx1"/>
                </a:solidFill>
              </a:rPr>
              <a:t>	</a:t>
            </a:r>
            <a:r>
              <a:rPr lang="fr-FR" sz="2200" b="1" dirty="0" smtClean="0">
                <a:solidFill>
                  <a:schemeClr val="tx1"/>
                </a:solidFill>
              </a:rPr>
              <a:t>2. Local transportation (use of </a:t>
            </a:r>
            <a:r>
              <a:rPr lang="fr-FR" sz="2200" b="1" dirty="0" err="1" smtClean="0">
                <a:solidFill>
                  <a:schemeClr val="tx1"/>
                </a:solidFill>
              </a:rPr>
              <a:t>own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vehicles</a:t>
            </a:r>
            <a:r>
              <a:rPr lang="fr-FR" sz="2200" b="1" dirty="0" smtClean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fr-FR" sz="2200" b="1" dirty="0">
                <a:solidFill>
                  <a:schemeClr val="tx1"/>
                </a:solidFill>
              </a:rPr>
              <a:t>	</a:t>
            </a:r>
            <a:r>
              <a:rPr lang="fr-FR" sz="2200" b="1" dirty="0" smtClean="0">
                <a:solidFill>
                  <a:schemeClr val="tx1"/>
                </a:solidFill>
              </a:rPr>
              <a:t>3. Per </a:t>
            </a:r>
            <a:r>
              <a:rPr lang="fr-FR" sz="2200" b="1" dirty="0" err="1" smtClean="0">
                <a:solidFill>
                  <a:schemeClr val="tx1"/>
                </a:solidFill>
              </a:rPr>
              <a:t>diems</a:t>
            </a:r>
            <a:r>
              <a:rPr lang="fr-FR" sz="2200" b="1" dirty="0" smtClean="0">
                <a:solidFill>
                  <a:schemeClr val="tx1"/>
                </a:solidFill>
              </a:rPr>
              <a:t> for missions/</a:t>
            </a:r>
            <a:r>
              <a:rPr lang="fr-FR" sz="2200" b="1" dirty="0" err="1" smtClean="0">
                <a:solidFill>
                  <a:schemeClr val="tx1"/>
                </a:solidFill>
              </a:rPr>
              <a:t>travel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200" b="1" dirty="0">
                <a:solidFill>
                  <a:schemeClr val="tx1"/>
                </a:solidFill>
              </a:rPr>
              <a:t>	</a:t>
            </a:r>
            <a:r>
              <a:rPr lang="fr-FR" sz="2200" b="1" dirty="0" smtClean="0">
                <a:solidFill>
                  <a:schemeClr val="tx1"/>
                </a:solidFill>
              </a:rPr>
              <a:t>4. Office </a:t>
            </a:r>
            <a:r>
              <a:rPr lang="fr-FR" sz="2200" b="1" dirty="0" err="1" smtClean="0">
                <a:solidFill>
                  <a:schemeClr val="tx1"/>
                </a:solidFill>
              </a:rPr>
              <a:t>costs</a:t>
            </a:r>
            <a:endParaRPr lang="fr-FR" sz="2200" b="1" dirty="0">
              <a:solidFill>
                <a:schemeClr val="tx1"/>
              </a:solidFill>
            </a:endParaRPr>
          </a:p>
          <a:p>
            <a:pPr lvl="1" algn="just"/>
            <a:endParaRPr lang="en-GB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200" dirty="0" smtClean="0">
                <a:solidFill>
                  <a:schemeClr val="tx1"/>
                </a:solidFill>
              </a:rPr>
              <a:t>At the </a:t>
            </a:r>
            <a:r>
              <a:rPr lang="fr-FR" sz="2200" b="1" dirty="0" smtClean="0">
                <a:solidFill>
                  <a:schemeClr val="tx1"/>
                </a:solidFill>
              </a:rPr>
              <a:t>budget</a:t>
            </a:r>
            <a:r>
              <a:rPr lang="fr-FR" sz="2200" dirty="0" smtClean="0">
                <a:solidFill>
                  <a:schemeClr val="tx1"/>
                </a:solidFill>
              </a:rPr>
              <a:t> stage:</a:t>
            </a:r>
            <a:endParaRPr lang="en-GB" sz="2200" dirty="0">
              <a:solidFill>
                <a:schemeClr val="tx1"/>
              </a:solidFill>
            </a:endParaRPr>
          </a:p>
          <a:p>
            <a:pPr lvl="1" algn="just"/>
            <a:endParaRPr lang="fr-FR" sz="2200" b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A unit </a:t>
            </a:r>
            <a:r>
              <a:rPr lang="fr-FR" sz="2200" dirty="0" err="1" smtClean="0">
                <a:solidFill>
                  <a:schemeClr val="tx1"/>
                </a:solidFill>
              </a:rPr>
              <a:t>cost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is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fixed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at the budget </a:t>
            </a:r>
            <a:r>
              <a:rPr lang="fr-FR" sz="2200" dirty="0" err="1" smtClean="0">
                <a:solidFill>
                  <a:schemeClr val="tx1"/>
                </a:solidFill>
              </a:rPr>
              <a:t>approval</a:t>
            </a:r>
            <a:r>
              <a:rPr lang="fr-FR" sz="2200" dirty="0" smtClean="0">
                <a:solidFill>
                  <a:schemeClr val="tx1"/>
                </a:solidFill>
              </a:rPr>
              <a:t> stage and </a:t>
            </a:r>
            <a:r>
              <a:rPr lang="fr-FR" sz="2200" b="1" dirty="0" err="1" smtClean="0">
                <a:solidFill>
                  <a:schemeClr val="tx1"/>
                </a:solidFill>
              </a:rPr>
              <a:t>cannot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be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changed</a:t>
            </a:r>
            <a:r>
              <a:rPr lang="fr-FR" sz="2200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Unit </a:t>
            </a:r>
            <a:r>
              <a:rPr lang="fr-FR" sz="2200" dirty="0" err="1" smtClean="0">
                <a:solidFill>
                  <a:schemeClr val="tx1"/>
                </a:solidFill>
              </a:rPr>
              <a:t>costs</a:t>
            </a:r>
            <a:r>
              <a:rPr lang="fr-FR" sz="2200" dirty="0" smtClean="0">
                <a:solidFill>
                  <a:schemeClr val="tx1"/>
                </a:solidFill>
              </a:rPr>
              <a:t> are </a:t>
            </a:r>
            <a:r>
              <a:rPr lang="fr-FR" sz="2200" dirty="0" err="1" smtClean="0">
                <a:solidFill>
                  <a:schemeClr val="tx1"/>
                </a:solidFill>
              </a:rPr>
              <a:t>assessed</a:t>
            </a:r>
            <a:r>
              <a:rPr lang="fr-FR" sz="2200" dirty="0" smtClean="0">
                <a:solidFill>
                  <a:schemeClr val="tx1"/>
                </a:solidFill>
              </a:rPr>
              <a:t> and </a:t>
            </a:r>
            <a:r>
              <a:rPr lang="fr-FR" sz="2200" dirty="0" err="1" smtClean="0">
                <a:solidFill>
                  <a:schemeClr val="tx1"/>
                </a:solidFill>
              </a:rPr>
              <a:t>approved</a:t>
            </a:r>
            <a:r>
              <a:rPr lang="fr-FR" sz="2200" dirty="0" smtClean="0">
                <a:solidFill>
                  <a:schemeClr val="tx1"/>
                </a:solidFill>
              </a:rPr>
              <a:t> by the </a:t>
            </a:r>
            <a:r>
              <a:rPr lang="fr-FR" sz="2200" dirty="0" err="1" smtClean="0">
                <a:solidFill>
                  <a:schemeClr val="tx1"/>
                </a:solidFill>
              </a:rPr>
              <a:t>Secretariat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based</a:t>
            </a:r>
            <a:r>
              <a:rPr lang="fr-FR" sz="2200" dirty="0" smtClean="0">
                <a:solidFill>
                  <a:schemeClr val="tx1"/>
                </a:solidFill>
              </a:rPr>
              <a:t> on the </a:t>
            </a:r>
            <a:r>
              <a:rPr lang="fr-FR" sz="2200" dirty="0" err="1" smtClean="0">
                <a:solidFill>
                  <a:schemeClr val="tx1"/>
                </a:solidFill>
              </a:rPr>
              <a:t>submitted</a:t>
            </a:r>
            <a:r>
              <a:rPr lang="fr-FR" sz="2200" dirty="0" smtClean="0">
                <a:solidFill>
                  <a:schemeClr val="tx1"/>
                </a:solidFill>
              </a:rPr>
              <a:t> documentation at the budget stage.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lvl="1" algn="just"/>
            <a:endParaRPr lang="en-GB" sz="26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GB" sz="2400" dirty="0" smtClean="0"/>
              <a:t>SIMPLIFIED COSTS OPTION (SCO)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91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4467" y="1238081"/>
            <a:ext cx="11102273" cy="491572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The use of SCO </a:t>
            </a:r>
            <a:r>
              <a:rPr lang="fr-FR" sz="24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reduces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SIGNIFICANTLY the volume of administrative </a:t>
            </a:r>
            <a:r>
              <a:rPr lang="fr-FR" sz="24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workload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  <a:endParaRPr lang="en-GB" sz="24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1" algn="just"/>
            <a:endParaRPr lang="en-GB" sz="2800" dirty="0" smtClean="0">
              <a:solidFill>
                <a:srgbClr val="90C14E"/>
              </a:solidFill>
              <a:latin typeface="Franklin Gothic Demi" charset="0"/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At </a:t>
            </a:r>
            <a:r>
              <a:rPr lang="fr-FR" sz="2600" dirty="0" smtClean="0">
                <a:solidFill>
                  <a:schemeClr val="tx1"/>
                </a:solidFill>
              </a:rPr>
              <a:t>the </a:t>
            </a:r>
            <a:r>
              <a:rPr lang="fr-FR" sz="2600" b="1" dirty="0" err="1" smtClean="0">
                <a:solidFill>
                  <a:schemeClr val="tx1"/>
                </a:solidFill>
              </a:rPr>
              <a:t>reporting</a:t>
            </a:r>
            <a:r>
              <a:rPr lang="fr-FR" sz="2600" dirty="0" smtClean="0">
                <a:solidFill>
                  <a:schemeClr val="tx1"/>
                </a:solidFill>
              </a:rPr>
              <a:t> stage</a:t>
            </a:r>
            <a:r>
              <a:rPr lang="fr-FR" sz="2600" b="1" dirty="0" smtClean="0">
                <a:solidFill>
                  <a:schemeClr val="tx1"/>
                </a:solidFill>
              </a:rPr>
              <a:t>*</a:t>
            </a:r>
            <a:r>
              <a:rPr lang="fr-FR" sz="2600" dirty="0" smtClean="0">
                <a:solidFill>
                  <a:schemeClr val="tx1"/>
                </a:solidFill>
              </a:rPr>
              <a:t>:</a:t>
            </a:r>
            <a:endParaRPr lang="en-GB" sz="2600" dirty="0">
              <a:solidFill>
                <a:schemeClr val="tx1"/>
              </a:solidFill>
            </a:endParaRPr>
          </a:p>
          <a:p>
            <a:pPr lvl="1" algn="just"/>
            <a:endParaRPr lang="fr-FR" sz="2600" b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Auditors will </a:t>
            </a:r>
            <a:r>
              <a:rPr lang="en-GB" sz="2600" b="1" dirty="0">
                <a:solidFill>
                  <a:schemeClr val="tx1"/>
                </a:solidFill>
              </a:rPr>
              <a:t>not</a:t>
            </a:r>
            <a:r>
              <a:rPr lang="en-GB" sz="2600" dirty="0">
                <a:solidFill>
                  <a:schemeClr val="tx1"/>
                </a:solidFill>
              </a:rPr>
              <a:t> check supporting documents to verify the actual </a:t>
            </a:r>
            <a:r>
              <a:rPr lang="en-GB" sz="2600" dirty="0" smtClean="0">
                <a:solidFill>
                  <a:schemeClr val="tx1"/>
                </a:solidFill>
              </a:rPr>
              <a:t>costs.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Auditors will check the </a:t>
            </a:r>
            <a:r>
              <a:rPr lang="en-GB" sz="2600" dirty="0">
                <a:solidFill>
                  <a:schemeClr val="tx1"/>
                </a:solidFill>
              </a:rPr>
              <a:t>correct application of the method and formula for the calculation </a:t>
            </a:r>
            <a:r>
              <a:rPr lang="en-GB" sz="2600" dirty="0" smtClean="0">
                <a:solidFill>
                  <a:schemeClr val="tx1"/>
                </a:solidFill>
              </a:rPr>
              <a:t>and the outputs.</a:t>
            </a:r>
            <a:endParaRPr lang="fr-FR" sz="2600" dirty="0" smtClean="0">
              <a:solidFill>
                <a:schemeClr val="tx1"/>
              </a:solidFill>
            </a:endParaRPr>
          </a:p>
          <a:p>
            <a:pPr lvl="1" algn="just"/>
            <a:endParaRPr lang="fr-FR" sz="26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600" b="1" dirty="0" smtClean="0">
                <a:solidFill>
                  <a:schemeClr val="tx1"/>
                </a:solidFill>
              </a:rPr>
              <a:t>*</a:t>
            </a:r>
            <a:r>
              <a:rPr lang="fr-FR" sz="2600" b="1" dirty="0" err="1" smtClean="0">
                <a:solidFill>
                  <a:schemeClr val="tx1"/>
                </a:solidFill>
              </a:rPr>
              <a:t>See</a:t>
            </a:r>
            <a:r>
              <a:rPr lang="fr-FR" sz="2600" b="1" dirty="0" smtClean="0">
                <a:solidFill>
                  <a:schemeClr val="tx1"/>
                </a:solidFill>
              </a:rPr>
              <a:t> the table </a:t>
            </a:r>
            <a:r>
              <a:rPr lang="fr-FR" sz="2600" b="1" dirty="0" err="1" smtClean="0">
                <a:solidFill>
                  <a:schemeClr val="tx1"/>
                </a:solidFill>
              </a:rPr>
              <a:t>with</a:t>
            </a:r>
            <a:r>
              <a:rPr lang="fr-FR" sz="2600" b="1" dirty="0" smtClean="0">
                <a:solidFill>
                  <a:schemeClr val="tx1"/>
                </a:solidFill>
              </a:rPr>
              <a:t> instructions for SCO in the budget </a:t>
            </a:r>
            <a:r>
              <a:rPr lang="fr-FR" sz="2600" b="1" dirty="0" err="1" smtClean="0">
                <a:solidFill>
                  <a:schemeClr val="tx1"/>
                </a:solidFill>
              </a:rPr>
              <a:t>template</a:t>
            </a:r>
            <a:r>
              <a:rPr lang="fr-FR" sz="2600" b="1" dirty="0" smtClean="0">
                <a:solidFill>
                  <a:schemeClr val="tx1"/>
                </a:solidFill>
              </a:rPr>
              <a:t>. </a:t>
            </a:r>
          </a:p>
          <a:p>
            <a:pPr lvl="1" algn="just"/>
            <a:endParaRPr lang="en-GB" sz="26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GB" sz="2400" dirty="0" smtClean="0"/>
              <a:t>SIMPLIFIED COSTS OPTION (SCO)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95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821" y="1448473"/>
            <a:ext cx="10525461" cy="4705333"/>
          </a:xfrm>
        </p:spPr>
        <p:txBody>
          <a:bodyPr>
            <a:normAutofit/>
          </a:bodyPr>
          <a:lstStyle/>
          <a:p>
            <a:pPr lvl="1" algn="just"/>
            <a:r>
              <a:rPr lang="fr-FR" sz="2400" dirty="0" err="1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Examples</a:t>
            </a:r>
            <a:r>
              <a:rPr lang="fr-FR" sz="2600" dirty="0" smtClean="0">
                <a:ea typeface="Franklin Gothic Demi" charset="0"/>
                <a:cs typeface="Franklin Gothic Demi" charset="0"/>
              </a:rPr>
              <a:t> 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of </a:t>
            </a:r>
            <a:r>
              <a:rPr lang="fr-FR" sz="24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simplified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fr-FR" sz="2400" dirty="0" err="1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cost</a:t>
            </a:r>
            <a:r>
              <a:rPr lang="fr-FR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fr-FR" sz="24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options:</a:t>
            </a:r>
            <a:endParaRPr lang="en-GB" sz="24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1" algn="just"/>
            <a:endParaRPr lang="fr-FR" sz="2600" b="1" dirty="0" smtClean="0"/>
          </a:p>
          <a:p>
            <a:pPr lvl="1" algn="just"/>
            <a:r>
              <a:rPr lang="en-GB" sz="2600" dirty="0" smtClean="0">
                <a:solidFill>
                  <a:schemeClr val="tx1"/>
                </a:solidFill>
              </a:rPr>
              <a:t>Staff </a:t>
            </a:r>
            <a:r>
              <a:rPr lang="en-GB" sz="2600" dirty="0" smtClean="0">
                <a:solidFill>
                  <a:schemeClr val="tx1"/>
                </a:solidFill>
              </a:rPr>
              <a:t>costs budgeted: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algn="just"/>
            <a:r>
              <a:rPr lang="en-GB" sz="2600" dirty="0" smtClean="0">
                <a:solidFill>
                  <a:schemeClr val="tx1"/>
                </a:solidFill>
              </a:rPr>
              <a:t>Staff </a:t>
            </a:r>
            <a:r>
              <a:rPr lang="en-GB" sz="2600" dirty="0">
                <a:solidFill>
                  <a:schemeClr val="tx1"/>
                </a:solidFill>
              </a:rPr>
              <a:t>costs </a:t>
            </a:r>
            <a:r>
              <a:rPr lang="en-GB" sz="2600" dirty="0" smtClean="0">
                <a:solidFill>
                  <a:schemeClr val="tx1"/>
                </a:solidFill>
              </a:rPr>
              <a:t>reported</a:t>
            </a:r>
            <a:r>
              <a:rPr lang="en-GB" sz="2600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lvl="1" algn="just"/>
            <a:endParaRPr lang="en-GB" sz="26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1744" y="229599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GB" sz="2400" dirty="0" smtClean="0"/>
              <a:t>SIMPLIFIED COSTS OPTION (SCO)</a:t>
            </a:r>
            <a:endParaRPr lang="en-US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39543"/>
              </p:ext>
            </p:extLst>
          </p:nvPr>
        </p:nvGraphicFramePr>
        <p:xfrm>
          <a:off x="1369849" y="2763602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259344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310573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177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units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Unit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82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 </a:t>
                      </a:r>
                      <a:r>
                        <a:rPr lang="fr-FR" dirty="0" err="1" smtClean="0"/>
                        <a:t>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2,000€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24,000€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1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55645"/>
              </p:ext>
            </p:extLst>
          </p:nvPr>
        </p:nvGraphicFramePr>
        <p:xfrm>
          <a:off x="1259490" y="4471859"/>
          <a:ext cx="8127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259344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310573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177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units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really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bg1"/>
                          </a:solidFill>
                        </a:rPr>
                        <a:t>worked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Unit rate FIXED – CANNOT BE CHANGED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82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 </a:t>
                      </a:r>
                      <a:r>
                        <a:rPr lang="fr-FR" dirty="0" err="1" smtClean="0"/>
                        <a:t>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2,000€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20,000€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445" y="1024057"/>
            <a:ext cx="584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000" b="1" dirty="0" smtClean="0">
                <a:solidFill>
                  <a:srgbClr val="90C14E"/>
                </a:solidFill>
              </a:rPr>
              <a:t>action.biopama.org </a:t>
            </a:r>
          </a:p>
        </p:txBody>
      </p:sp>
    </p:spTree>
    <p:extLst>
      <p:ext uri="{BB962C8B-B14F-4D97-AF65-F5344CB8AC3E}">
        <p14:creationId xmlns:p14="http://schemas.microsoft.com/office/powerpoint/2010/main" val="13809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199" y="1191802"/>
            <a:ext cx="9004443" cy="460335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Grant amount</a:t>
            </a:r>
            <a:endParaRPr lang="en-US" sz="2400" dirty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GB" dirty="0"/>
              <a:t>	</a:t>
            </a:r>
            <a:r>
              <a:rPr lang="en-GB" b="1" dirty="0"/>
              <a:t> </a:t>
            </a: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unconfirmed sources of co-funding are included and then do not </a:t>
            </a:r>
            <a:r>
              <a:rPr lang="en-GB" dirty="0" smtClean="0">
                <a:solidFill>
                  <a:schemeClr val="tx1"/>
                </a:solidFill>
              </a:rPr>
              <a:t>materialise, </a:t>
            </a:r>
            <a:r>
              <a:rPr lang="en-GB" dirty="0">
                <a:solidFill>
                  <a:schemeClr val="tx1"/>
                </a:solidFill>
              </a:rPr>
              <a:t>you will still be required to cover the proportion of the final eligible costs indicated in the budget as being co-funded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We s</a:t>
            </a:r>
            <a:r>
              <a:rPr lang="en-GB" i="1" dirty="0" err="1" smtClean="0">
                <a:solidFill>
                  <a:schemeClr val="tx1"/>
                </a:solidFill>
              </a:rPr>
              <a:t>trongly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advise to include only </a:t>
            </a:r>
            <a:r>
              <a:rPr lang="en-GB" b="1" i="1" u="sng" dirty="0">
                <a:solidFill>
                  <a:schemeClr val="tx1"/>
                </a:solidFill>
              </a:rPr>
              <a:t>confirmed sources</a:t>
            </a:r>
            <a:r>
              <a:rPr lang="en-GB" i="1" dirty="0">
                <a:solidFill>
                  <a:schemeClr val="tx1"/>
                </a:solidFill>
              </a:rPr>
              <a:t> of co-funding in </a:t>
            </a:r>
            <a:r>
              <a:rPr lang="en-GB" i="1" dirty="0" smtClean="0">
                <a:solidFill>
                  <a:schemeClr val="tx1"/>
                </a:solidFill>
              </a:rPr>
              <a:t>the </a:t>
            </a:r>
            <a:r>
              <a:rPr lang="en-GB" i="1" dirty="0">
                <a:solidFill>
                  <a:schemeClr val="tx1"/>
                </a:solidFill>
              </a:rPr>
              <a:t>project budget</a:t>
            </a:r>
            <a:r>
              <a:rPr lang="en-GB" i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ct val="0"/>
              </a:spcBef>
            </a:pPr>
            <a:endParaRPr lang="en-GB" sz="2400" dirty="0" smtClean="0">
              <a:solidFill>
                <a:srgbClr val="90C14E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>
              <a:spcBef>
                <a:spcPct val="0"/>
              </a:spcBef>
            </a:pPr>
            <a:r>
              <a:rPr lang="en-GB" sz="2400" dirty="0" smtClean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The </a:t>
            </a:r>
            <a:r>
              <a:rPr lang="en-GB" sz="2400" dirty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amount requested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Must be consistent with your proposed project activities and </a:t>
            </a:r>
            <a:r>
              <a:rPr lang="en-GB" sz="1600" dirty="0" err="1">
                <a:solidFill>
                  <a:schemeClr val="tx1"/>
                </a:solidFill>
              </a:rPr>
              <a:t>workplan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Should be linked with the financial capacity of your organisation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 is not necessary to ask for the maximum available amount of BIOPAMA </a:t>
            </a:r>
            <a:r>
              <a:rPr lang="en-GB" sz="1600" dirty="0" smtClean="0">
                <a:solidFill>
                  <a:schemeClr val="tx1"/>
                </a:solidFill>
              </a:rPr>
              <a:t>contribution.</a:t>
            </a:r>
          </a:p>
          <a:p>
            <a:pPr marL="0" lvl="1">
              <a:spcBef>
                <a:spcPts val="1000"/>
              </a:spcBef>
            </a:pPr>
            <a:endParaRPr lang="en-GB" sz="1600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– budget important points 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4" y="3054695"/>
            <a:ext cx="384175" cy="438785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05117" y="5251731"/>
            <a:ext cx="9092075" cy="397822"/>
          </a:xfrm>
          <a:prstGeom prst="roundRect">
            <a:avLst>
              <a:gd name="adj" fmla="val 16667"/>
            </a:avLst>
          </a:prstGeom>
          <a:solidFill>
            <a:srgbClr val="679D97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realistic in terms of what can be realised and expended during the lifetime of the </a:t>
            </a:r>
            <a:r>
              <a:rPr lang="en-GB" dirty="0" smtClean="0"/>
              <a:t>project!</a:t>
            </a:r>
            <a:endParaRPr lang="en-GB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45219"/>
            <a:ext cx="9883747" cy="46499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GB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Add </a:t>
            </a:r>
            <a:r>
              <a:rPr lang="en-GB" sz="2000" dirty="0">
                <a:solidFill>
                  <a:schemeClr val="tx1"/>
                </a:solidFill>
              </a:rPr>
              <a:t>rows! Costs should not be grouped together. Each </a:t>
            </a:r>
            <a:r>
              <a:rPr lang="en-GB" sz="2000" dirty="0" smtClean="0">
                <a:solidFill>
                  <a:schemeClr val="tx1"/>
                </a:solidFill>
              </a:rPr>
              <a:t>cost item should </a:t>
            </a:r>
            <a:r>
              <a:rPr lang="en-GB" sz="2000" dirty="0">
                <a:solidFill>
                  <a:schemeClr val="tx1"/>
                </a:solidFill>
              </a:rPr>
              <a:t>be presented on a separate row. 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chemeClr val="tx1"/>
                </a:solidFill>
              </a:rPr>
              <a:t>Each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cost</a:t>
            </a:r>
            <a:r>
              <a:rPr lang="fr-FR" sz="2000" dirty="0">
                <a:solidFill>
                  <a:schemeClr val="tx1"/>
                </a:solidFill>
              </a:rPr>
              <a:t> = distinct </a:t>
            </a:r>
            <a:r>
              <a:rPr lang="fr-FR" sz="2000" dirty="0" smtClean="0">
                <a:solidFill>
                  <a:schemeClr val="tx1"/>
                </a:solidFill>
              </a:rPr>
              <a:t>line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Use </a:t>
            </a:r>
            <a:r>
              <a:rPr lang="en-GB" sz="2000" b="1" dirty="0">
                <a:solidFill>
                  <a:schemeClr val="tx1"/>
                </a:solidFill>
              </a:rPr>
              <a:t>sequential numbering</a:t>
            </a:r>
            <a:r>
              <a:rPr lang="en-GB" sz="2000" dirty="0">
                <a:solidFill>
                  <a:schemeClr val="tx1"/>
                </a:solidFill>
              </a:rPr>
              <a:t> for each line in the </a:t>
            </a:r>
            <a:r>
              <a:rPr lang="en-GB" sz="2000" dirty="0" smtClean="0">
                <a:solidFill>
                  <a:schemeClr val="tx1"/>
                </a:solidFill>
              </a:rPr>
              <a:t>budget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 each cost indicate </a:t>
            </a:r>
            <a:r>
              <a:rPr lang="en-GB" sz="2000" b="1" dirty="0">
                <a:solidFill>
                  <a:schemeClr val="tx1"/>
                </a:solidFill>
              </a:rPr>
              <a:t>which partner</a:t>
            </a:r>
            <a:r>
              <a:rPr lang="en-GB" sz="2000" dirty="0">
                <a:solidFill>
                  <a:schemeClr val="tx1"/>
                </a:solidFill>
              </a:rPr>
              <a:t> is responsible for/will incur the </a:t>
            </a:r>
            <a:r>
              <a:rPr lang="en-GB" sz="2000" dirty="0" smtClean="0">
                <a:solidFill>
                  <a:schemeClr val="tx1"/>
                </a:solidFill>
              </a:rPr>
              <a:t>cost</a:t>
            </a:r>
          </a:p>
          <a:p>
            <a:pPr>
              <a:lnSpc>
                <a:spcPct val="8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2000" dirty="0"/>
          </a:p>
          <a:p>
            <a:pPr lvl="0"/>
            <a:endParaRPr lang="en-GB" sz="2000" dirty="0" smtClean="0"/>
          </a:p>
          <a:p>
            <a:r>
              <a:rPr lang="en-GB" sz="2000" dirty="0"/>
              <a:t> </a:t>
            </a:r>
          </a:p>
          <a:p>
            <a:endParaRPr lang="en-GB" sz="2000" dirty="0"/>
          </a:p>
          <a:p>
            <a:pPr lvl="0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GB" sz="1800" dirty="0"/>
              <a:t>HOW TO MAKE YOUR BUDGET CLEAR?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58083"/>
              </p:ext>
            </p:extLst>
          </p:nvPr>
        </p:nvGraphicFramePr>
        <p:xfrm>
          <a:off x="1162975" y="3906176"/>
          <a:ext cx="4918229" cy="12073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918229">
                  <a:extLst>
                    <a:ext uri="{9D8B030D-6E8A-4147-A177-3AD203B41FA5}">
                      <a16:colId xmlns:a16="http://schemas.microsoft.com/office/drawing/2014/main" val="4138725858"/>
                    </a:ext>
                  </a:extLst>
                </a:gridCol>
              </a:tblGrid>
              <a:tr h="402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/>
                        <a:t>   1.1.2 Administrative/ support staff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663699"/>
                  </a:ext>
                </a:extLst>
              </a:tr>
              <a:tr h="402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/>
                        <a:t>1.1.2.1. Partner A.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275013"/>
                  </a:ext>
                </a:extLst>
              </a:tr>
              <a:tr h="402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/>
                        <a:t>1.1.2.2. Partner B.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19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49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45219"/>
            <a:ext cx="8963346" cy="46499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total budget stated in the project proposal MUST be equal to the total budget shown in </a:t>
            </a:r>
            <a:r>
              <a:rPr lang="en-GB" sz="2000" dirty="0" smtClean="0">
                <a:solidFill>
                  <a:schemeClr val="tx1"/>
                </a:solidFill>
              </a:rPr>
              <a:t>the budget </a:t>
            </a:r>
            <a:r>
              <a:rPr lang="en-GB" sz="2000" dirty="0" smtClean="0">
                <a:solidFill>
                  <a:schemeClr val="tx1"/>
                </a:solidFill>
              </a:rPr>
              <a:t>worksheet.</a:t>
            </a:r>
            <a:endParaRPr lang="en-GB" sz="2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total of the costs in the budget worksheet on the tab ‘‘Budget’’ MUST be equal to the total amount of income in the tab ‘‘Expected Sources of Funding</a:t>
            </a:r>
            <a:r>
              <a:rPr lang="en-GB" sz="2000" dirty="0" smtClean="0">
                <a:solidFill>
                  <a:schemeClr val="tx1"/>
                </a:solidFill>
              </a:rPr>
              <a:t>’’. 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You should use formulae in the budget worksheet. Please do not use </a:t>
            </a:r>
            <a:r>
              <a:rPr lang="en-GB" sz="2000" dirty="0" smtClean="0">
                <a:solidFill>
                  <a:schemeClr val="tx1"/>
                </a:solidFill>
              </a:rPr>
              <a:t>hardcoding.</a:t>
            </a:r>
            <a:endParaRPr lang="en-GB" sz="1700" dirty="0">
              <a:solidFill>
                <a:schemeClr val="tx1"/>
              </a:solidFill>
            </a:endParaRPr>
          </a:p>
          <a:p>
            <a:r>
              <a:rPr lang="en-GB" dirty="0"/>
              <a:t> </a:t>
            </a:r>
          </a:p>
          <a:p>
            <a:endParaRPr lang="en-GB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400" dirty="0" smtClean="0"/>
              <a:t>BIOPAMA </a:t>
            </a:r>
            <a:r>
              <a:rPr lang="en-US" sz="2400" dirty="0"/>
              <a:t>– </a:t>
            </a:r>
            <a:r>
              <a:rPr lang="en-GB" sz="2000" dirty="0" smtClean="0"/>
              <a:t>ARITHMETICAL ACCURACY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3" y="3679852"/>
            <a:ext cx="55626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25" y="262252"/>
            <a:ext cx="1460025" cy="12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Co-financing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96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394566"/>
            <a:ext cx="10523018" cy="4400592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>
                <a:solidFill>
                  <a:schemeClr val="tx1"/>
                </a:solidFill>
              </a:rPr>
              <a:t>budget must include ALL the costs of the project funded from ALL sources.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It is not sufficient to only include the costs equal to the BIOPAMA contribution requested!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 costs of the project, independent of the funding source, must comply with BIOPAMA eligibility rules.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 costs of the project are subject to verification, be it spot checks or final audit.</a:t>
            </a:r>
            <a:r>
              <a:rPr lang="en-GB" sz="2000" b="1" dirty="0">
                <a:solidFill>
                  <a:schemeClr val="tx1"/>
                </a:solidFill>
              </a:rPr>
              <a:t> </a:t>
            </a:r>
            <a:endParaRPr lang="en-GB" sz="2800" dirty="0" smtClean="0">
              <a:solidFill>
                <a:schemeClr val="tx1"/>
              </a:solidFill>
            </a:endParaRPr>
          </a:p>
          <a:p>
            <a:pPr lvl="0" algn="just"/>
            <a:endParaRPr lang="en-GB" dirty="0"/>
          </a:p>
          <a:p>
            <a:r>
              <a:rPr lang="en-GB" dirty="0"/>
              <a:t> </a:t>
            </a:r>
            <a:endParaRPr lang="en-GB" sz="2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– CO-FINANCING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03178559"/>
              </p:ext>
            </p:extLst>
          </p:nvPr>
        </p:nvGraphicFramePr>
        <p:xfrm>
          <a:off x="4315679" y="3436197"/>
          <a:ext cx="3116580" cy="23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893" y="135331"/>
            <a:ext cx="20193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059603"/>
            <a:ext cx="9848007" cy="4839661"/>
          </a:xfrm>
        </p:spPr>
        <p:txBody>
          <a:bodyPr>
            <a:normAutofit fontScale="77500" lnSpcReduction="20000"/>
          </a:bodyPr>
          <a:lstStyle/>
          <a:p>
            <a:r>
              <a:rPr lang="en-GB" sz="2100" b="1" dirty="0">
                <a:solidFill>
                  <a:schemeClr val="tx1"/>
                </a:solidFill>
              </a:rPr>
              <a:t>Understanding the mechanism of co-financing is crucial for the financial implementation of BIOPAMA grants.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b="1" u="sng" dirty="0">
                <a:solidFill>
                  <a:schemeClr val="tx1"/>
                </a:solidFill>
              </a:rPr>
              <a:t>WHY? </a:t>
            </a:r>
            <a:endParaRPr lang="en-GB" sz="21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The final amount of funds to receive from </a:t>
            </a:r>
            <a:r>
              <a:rPr lang="en-GB" sz="2100" dirty="0" smtClean="0">
                <a:solidFill>
                  <a:schemeClr val="tx1"/>
                </a:solidFill>
              </a:rPr>
              <a:t>BIOPAMA </a:t>
            </a:r>
            <a:r>
              <a:rPr lang="en-GB" sz="2100" dirty="0">
                <a:solidFill>
                  <a:schemeClr val="tx1"/>
                </a:solidFill>
              </a:rPr>
              <a:t>is determined by taking into account all contributions received from various sources.</a:t>
            </a:r>
          </a:p>
          <a:p>
            <a:r>
              <a:rPr lang="en-GB" sz="2100" b="1" u="sng" dirty="0">
                <a:solidFill>
                  <a:schemeClr val="tx1"/>
                </a:solidFill>
              </a:rPr>
              <a:t>HOW? </a:t>
            </a:r>
            <a:r>
              <a:rPr lang="en-GB" sz="2100" b="1" dirty="0">
                <a:solidFill>
                  <a:schemeClr val="tx1"/>
                </a:solidFill>
              </a:rPr>
              <a:t>	</a:t>
            </a:r>
            <a:endParaRPr lang="en-GB" sz="2100" b="1" dirty="0" smtClean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1. At the budget stage – estimated amounts</a:t>
            </a:r>
          </a:p>
          <a:p>
            <a:r>
              <a:rPr lang="en-GB" sz="2100" dirty="0">
                <a:solidFill>
                  <a:schemeClr val="tx1"/>
                </a:solidFill>
              </a:rPr>
              <a:t>2. At the reporting stage – final amounts</a:t>
            </a:r>
          </a:p>
          <a:p>
            <a:r>
              <a:rPr lang="en-GB" sz="2100" dirty="0">
                <a:solidFill>
                  <a:schemeClr val="tx1"/>
                </a:solidFill>
              </a:rPr>
              <a:t> </a:t>
            </a:r>
            <a:endParaRPr lang="en-GB" sz="2100" dirty="0" smtClean="0">
              <a:solidFill>
                <a:schemeClr val="tx1"/>
              </a:solidFill>
            </a:endParaRPr>
          </a:p>
          <a:p>
            <a:r>
              <a:rPr lang="en-GB" sz="2100" b="1" dirty="0" smtClean="0">
                <a:solidFill>
                  <a:schemeClr val="tx1"/>
                </a:solidFill>
              </a:rPr>
              <a:t>At </a:t>
            </a:r>
            <a:r>
              <a:rPr lang="en-GB" sz="2100" b="1" dirty="0">
                <a:solidFill>
                  <a:schemeClr val="tx1"/>
                </a:solidFill>
              </a:rPr>
              <a:t>the budget stage – estimated amounts: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BIOPAMA contribution has two ceilings: </a:t>
            </a:r>
          </a:p>
          <a:p>
            <a:r>
              <a:rPr lang="en-GB" sz="2100" b="1" dirty="0">
                <a:solidFill>
                  <a:schemeClr val="tx1"/>
                </a:solidFill>
              </a:rPr>
              <a:t>1. 	a </a:t>
            </a:r>
            <a:r>
              <a:rPr lang="en-GB" sz="2100" b="1" u="sng" dirty="0">
                <a:solidFill>
                  <a:schemeClr val="tx1"/>
                </a:solidFill>
              </a:rPr>
              <a:t>fixed % </a:t>
            </a:r>
            <a:r>
              <a:rPr lang="en-GB" sz="2100" b="1" dirty="0">
                <a:solidFill>
                  <a:schemeClr val="tx1"/>
                </a:solidFill>
              </a:rPr>
              <a:t>of the total project budget 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b="1" dirty="0">
                <a:solidFill>
                  <a:schemeClr val="tx1"/>
                </a:solidFill>
              </a:rPr>
              <a:t>			</a:t>
            </a:r>
            <a:r>
              <a:rPr lang="en-GB" sz="2100" b="1" u="sng" dirty="0">
                <a:solidFill>
                  <a:schemeClr val="tx1"/>
                </a:solidFill>
              </a:rPr>
              <a:t>and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b="1" dirty="0">
                <a:solidFill>
                  <a:schemeClr val="tx1"/>
                </a:solidFill>
              </a:rPr>
              <a:t>2. 	a </a:t>
            </a:r>
            <a:r>
              <a:rPr lang="en-GB" sz="2100" b="1" u="sng" dirty="0">
                <a:solidFill>
                  <a:schemeClr val="tx1"/>
                </a:solidFill>
              </a:rPr>
              <a:t>maximum amount </a:t>
            </a:r>
            <a:r>
              <a:rPr lang="en-GB" sz="2100" b="1" dirty="0">
                <a:solidFill>
                  <a:schemeClr val="tx1"/>
                </a:solidFill>
              </a:rPr>
              <a:t>of the contribution.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b="1" u="sng" dirty="0">
                <a:solidFill>
                  <a:schemeClr val="tx1"/>
                </a:solidFill>
              </a:rPr>
              <a:t>Example budget</a:t>
            </a:r>
            <a:endParaRPr lang="en-GB" sz="2100" dirty="0">
              <a:solidFill>
                <a:schemeClr val="tx1"/>
              </a:solidFill>
            </a:endParaRPr>
          </a:p>
          <a:p>
            <a:r>
              <a:rPr lang="en-GB" sz="2100" dirty="0">
                <a:solidFill>
                  <a:schemeClr val="tx1"/>
                </a:solidFill>
              </a:rPr>
              <a:t>total project budget 	</a:t>
            </a:r>
            <a:r>
              <a:rPr lang="en-GB" sz="2100" dirty="0" smtClean="0">
                <a:solidFill>
                  <a:schemeClr val="tx1"/>
                </a:solidFill>
              </a:rPr>
              <a:t>	=</a:t>
            </a:r>
            <a:r>
              <a:rPr lang="en-GB" sz="2100" dirty="0">
                <a:solidFill>
                  <a:schemeClr val="tx1"/>
                </a:solidFill>
              </a:rPr>
              <a:t>	421,051€</a:t>
            </a:r>
          </a:p>
          <a:p>
            <a:r>
              <a:rPr lang="en-GB" sz="2100" dirty="0">
                <a:solidFill>
                  <a:schemeClr val="tx1"/>
                </a:solidFill>
              </a:rPr>
              <a:t>co-financing by donor A 	= 	5% or 21,051€</a:t>
            </a:r>
          </a:p>
          <a:p>
            <a:endParaRPr lang="en-GB" sz="2100" dirty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325831"/>
            <a:ext cx="10071538" cy="365125"/>
          </a:xfrm>
        </p:spPr>
        <p:txBody>
          <a:bodyPr/>
          <a:lstStyle/>
          <a:p>
            <a:pPr algn="ctr"/>
            <a:r>
              <a:rPr lang="en-US" sz="2000" dirty="0" smtClean="0"/>
              <a:t>BIOPAMA </a:t>
            </a:r>
            <a:r>
              <a:rPr lang="en-US" sz="2000" dirty="0"/>
              <a:t>– CO-FINANCING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38200" y="5789168"/>
            <a:ext cx="8059670" cy="397822"/>
          </a:xfrm>
          <a:prstGeom prst="roundRect">
            <a:avLst>
              <a:gd name="adj" fmla="val 16667"/>
            </a:avLst>
          </a:prstGeom>
          <a:solidFill>
            <a:srgbClr val="679D97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BIOPAMA </a:t>
            </a:r>
            <a:r>
              <a:rPr lang="en-GB" b="1" dirty="0">
                <a:solidFill>
                  <a:schemeClr val="bg1"/>
                </a:solidFill>
              </a:rPr>
              <a:t>contribution is </a:t>
            </a:r>
            <a:r>
              <a:rPr lang="en-GB" b="1" u="sng" dirty="0">
                <a:solidFill>
                  <a:schemeClr val="bg1"/>
                </a:solidFill>
              </a:rPr>
              <a:t>UP TO</a:t>
            </a:r>
            <a:r>
              <a:rPr lang="en-GB" b="1" dirty="0">
                <a:solidFill>
                  <a:schemeClr val="bg1"/>
                </a:solidFill>
              </a:rPr>
              <a:t> 400,000€ and will cover 95% of eligible costs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6592</TotalTime>
  <Words>1999</Words>
  <Application>Microsoft Office PowerPoint</Application>
  <PresentationFormat>Widescreen</PresentationFormat>
  <Paragraphs>506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Microsoft YaHei</vt:lpstr>
      <vt:lpstr>Arial</vt:lpstr>
      <vt:lpstr>Calibri</vt:lpstr>
      <vt:lpstr>Franklin Gothic Book</vt:lpstr>
      <vt:lpstr>Franklin Gothic Demi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Co-financing</vt:lpstr>
      <vt:lpstr>PowerPoint Presentation</vt:lpstr>
      <vt:lpstr>PowerPoint Presentation</vt:lpstr>
      <vt:lpstr>PowerPoint Presentation</vt:lpstr>
      <vt:lpstr>In-kind contributions</vt:lpstr>
      <vt:lpstr>PowerPoint Presentation</vt:lpstr>
      <vt:lpstr>Direct and indirect costs</vt:lpstr>
      <vt:lpstr>PowerPoint Presentation</vt:lpstr>
      <vt:lpstr>Costs of infrastructure and general operation, such as :</vt:lpstr>
      <vt:lpstr>PowerPoint Presentation</vt:lpstr>
      <vt:lpstr>Budget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units and justification</vt:lpstr>
      <vt:lpstr>PowerPoint Presentation</vt:lpstr>
      <vt:lpstr>PowerPoint Presentation</vt:lpstr>
      <vt:lpstr>PowerPoint Presentation</vt:lpstr>
      <vt:lpstr>Simplified cost option (SCO)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263</cp:revision>
  <dcterms:created xsi:type="dcterms:W3CDTF">2016-03-29T08:17:27Z</dcterms:created>
  <dcterms:modified xsi:type="dcterms:W3CDTF">2019-07-11T09:41:59Z</dcterms:modified>
</cp:coreProperties>
</file>