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sldIdLst>
    <p:sldId id="259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98493-B64D-4EC3-AFE3-C887787276C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11D1D-C316-4B2B-B2F1-4E70D98CF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66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C804A-85CA-C14C-A757-D8CE986E68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8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C804A-85CA-C14C-A757-D8CE986E68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69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36119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10676890"/>
            <a:ext cx="2743200" cy="365125"/>
          </a:xfrm>
          <a:prstGeom prst="rect">
            <a:avLst/>
          </a:prstGeom>
        </p:spPr>
        <p:txBody>
          <a:bodyPr/>
          <a:lstStyle/>
          <a:p>
            <a:fld id="{B68D7304-1DDB-4440-AB10-DDECB09D77E6}" type="datetime1">
              <a:rPr lang="ro-RO" smtClean="0"/>
              <a:t>12.07.2019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1215-9133-0E48-AF1B-6BA022E5FB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01148" y="3095710"/>
            <a:ext cx="6194322" cy="164444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5361191"/>
            <a:ext cx="12207240" cy="1500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5641" y="5779806"/>
            <a:ext cx="3276600" cy="6633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1148" y="621037"/>
            <a:ext cx="6194322" cy="2371281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0600" y="5787746"/>
            <a:ext cx="3084870" cy="69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36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606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6612" y="1591186"/>
            <a:ext cx="4116388" cy="8581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2587625"/>
            <a:ext cx="4116388" cy="30063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Footer Placeholder 23"/>
          <p:cNvSpPr>
            <a:spLocks noGrp="1"/>
          </p:cNvSpPr>
          <p:nvPr>
            <p:ph type="ftr" sz="quarter" idx="13"/>
          </p:nvPr>
        </p:nvSpPr>
        <p:spPr>
          <a:xfrm>
            <a:off x="838200" y="5083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rgbClr val="90C14E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smtClean="0"/>
              <a:t>BIOPAMA PPT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11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1006663"/>
            <a:ext cx="6172200" cy="4587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6612" y="1591186"/>
            <a:ext cx="4116388" cy="8581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2587625"/>
            <a:ext cx="4116388" cy="30063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Footer Placeholder 23"/>
          <p:cNvSpPr>
            <a:spLocks noGrp="1"/>
          </p:cNvSpPr>
          <p:nvPr>
            <p:ph type="ftr" sz="quarter" idx="13"/>
          </p:nvPr>
        </p:nvSpPr>
        <p:spPr>
          <a:xfrm>
            <a:off x="838200" y="5083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rgbClr val="90C14E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smtClean="0"/>
              <a:t>BIOPAMA PPT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06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439642"/>
            <a:ext cx="10515599" cy="2408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838200" y="5083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rgbClr val="90C14E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smtClean="0"/>
              <a:t>BIOPAMA PPT Template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838200" y="1470392"/>
            <a:ext cx="10515600" cy="562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65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5802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79D97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2010" y="3639671"/>
            <a:ext cx="4337212" cy="216297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28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28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505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207240" cy="6873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517C63-20A5-5041-820D-9C8111AB51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1648" y="2261214"/>
            <a:ext cx="6122015" cy="136628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3583118" y="5936975"/>
            <a:ext cx="5041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rgbClr val="71A6A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The Biodiversity</a:t>
            </a:r>
            <a:r>
              <a:rPr lang="en-US" sz="1000" baseline="0" dirty="0">
                <a:solidFill>
                  <a:srgbClr val="71A6A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and Protected Areas Management Programme (BIOPAMA) is a</a:t>
            </a:r>
            <a:r>
              <a:rPr lang="en-US" sz="1000" dirty="0">
                <a:solidFill>
                  <a:srgbClr val="71A6A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n initiative of the ACP Group of States financed by the European Union's 11</a:t>
            </a:r>
            <a:r>
              <a:rPr lang="en-US" sz="1000" baseline="30000" dirty="0">
                <a:solidFill>
                  <a:srgbClr val="71A6A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th</a:t>
            </a:r>
            <a:r>
              <a:rPr lang="en-US" sz="1000" dirty="0">
                <a:solidFill>
                  <a:srgbClr val="71A6A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EDF.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14956AE-496E-0A4E-81CE-713B3CC39D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7184" y="4470978"/>
            <a:ext cx="3070942" cy="94947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49E99A-CC84-A445-82B0-875ACDFD961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2117" y="5530847"/>
            <a:ext cx="3046009" cy="29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2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10676890"/>
            <a:ext cx="2743200" cy="365125"/>
          </a:xfrm>
          <a:prstGeom prst="rect">
            <a:avLst/>
          </a:prstGeom>
        </p:spPr>
        <p:txBody>
          <a:bodyPr/>
          <a:lstStyle/>
          <a:p>
            <a:fld id="{EEAE0620-6311-40F3-ADCE-7669C40B015C}" type="datetime1">
              <a:rPr lang="ro-RO" smtClean="0"/>
              <a:t>12.07.2019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1215-9133-0E48-AF1B-6BA022E5FB7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838200" y="1470392"/>
            <a:ext cx="10515600" cy="562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838200" y="2439642"/>
            <a:ext cx="10515600" cy="2408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838200" y="5083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rgbClr val="90C14E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smtClean="0"/>
              <a:t>BIOPAMA PPT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99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" y="3810"/>
            <a:ext cx="12192000" cy="6858000"/>
          </a:xfrm>
          <a:prstGeom prst="rect">
            <a:avLst/>
          </a:prstGeom>
          <a:solidFill>
            <a:srgbClr val="90C14E"/>
          </a:solidFill>
          <a:ln>
            <a:solidFill>
              <a:srgbClr val="90C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79D97"/>
              </a:solidFill>
            </a:endParaRPr>
          </a:p>
        </p:txBody>
      </p:sp>
      <p:sp>
        <p:nvSpPr>
          <p:cNvPr id="16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826770" y="5083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bg1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smtClean="0"/>
              <a:t>BIOPAMA PPT Template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10676890"/>
            <a:ext cx="2743200" cy="365125"/>
          </a:xfrm>
          <a:prstGeom prst="rect">
            <a:avLst/>
          </a:prstGeom>
        </p:spPr>
        <p:txBody>
          <a:bodyPr/>
          <a:lstStyle/>
          <a:p>
            <a:fld id="{15BA75AA-2165-41F1-9C20-0A222A46F366}" type="datetime1">
              <a:rPr lang="ro-RO" smtClean="0"/>
              <a:t>12.07.2019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1215-9133-0E48-AF1B-6BA022E5FB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1430" y="5781609"/>
            <a:ext cx="12207240" cy="1103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55880" y="6085489"/>
            <a:ext cx="2100072" cy="472440"/>
          </a:xfrm>
          <a:prstGeom prst="rect">
            <a:avLst/>
          </a:prstGeom>
        </p:spPr>
      </p:pic>
      <p:sp>
        <p:nvSpPr>
          <p:cNvPr id="15" name="Slide Number Placeholder 3"/>
          <p:cNvSpPr txBox="1">
            <a:spLocks/>
          </p:cNvSpPr>
          <p:nvPr userDrawn="1"/>
        </p:nvSpPr>
        <p:spPr>
          <a:xfrm>
            <a:off x="205740" y="441149"/>
            <a:ext cx="89535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4000" b="1" kern="120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826770" y="1470392"/>
            <a:ext cx="10515600" cy="562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>
          <a:xfrm>
            <a:off x="826770" y="2439642"/>
            <a:ext cx="10515600" cy="2408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7992"/>
          <a:stretch/>
        </p:blipFill>
        <p:spPr>
          <a:xfrm>
            <a:off x="-5256" y="1038061"/>
            <a:ext cx="1839309" cy="46634"/>
          </a:xfrm>
          <a:prstGeom prst="rect">
            <a:avLst/>
          </a:prstGeom>
        </p:spPr>
      </p:pic>
      <p:sp>
        <p:nvSpPr>
          <p:cNvPr id="21" name="Triangle 20"/>
          <p:cNvSpPr/>
          <p:nvPr userDrawn="1"/>
        </p:nvSpPr>
        <p:spPr>
          <a:xfrm rot="5400000">
            <a:off x="460351" y="1611813"/>
            <a:ext cx="299087" cy="257833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8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205122" cy="58371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7450" y="1726702"/>
            <a:ext cx="7429501" cy="198804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7449" y="3752850"/>
            <a:ext cx="7429502" cy="145954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10676890"/>
            <a:ext cx="2743200" cy="365125"/>
          </a:xfrm>
          <a:prstGeom prst="rect">
            <a:avLst/>
          </a:prstGeom>
        </p:spPr>
        <p:txBody>
          <a:bodyPr/>
          <a:lstStyle/>
          <a:p>
            <a:fld id="{45836DB3-E689-41ED-B388-1E5DF12EB456}" type="datetime1">
              <a:rPr lang="ro-RO" smtClean="0"/>
              <a:t>12.07.2019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1215-9133-0E48-AF1B-6BA022E5FB71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5837128"/>
            <a:ext cx="1220512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260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777345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54656"/>
            <a:ext cx="9438377" cy="868032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10676890"/>
            <a:ext cx="2743200" cy="365125"/>
          </a:xfrm>
          <a:prstGeom prst="rect">
            <a:avLst/>
          </a:prstGeom>
        </p:spPr>
        <p:txBody>
          <a:bodyPr/>
          <a:lstStyle/>
          <a:p>
            <a:fld id="{9198C8D0-4FA3-4B38-A4F3-50398BE96A67}" type="datetime1">
              <a:rPr lang="ro-RO" smtClean="0"/>
              <a:t>12.07.2019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1215-9133-0E48-AF1B-6BA022E5FB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322688"/>
            <a:ext cx="9438378" cy="43958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0686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71457"/>
            <a:ext cx="5181600" cy="354829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71457"/>
            <a:ext cx="5181600" cy="35482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838200" y="1067689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F17-3813-4268-9972-4BB50318179C}" type="datetime1">
              <a:rPr lang="ro-RO" smtClean="0"/>
              <a:t>12.07.2019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1215-9133-0E48-AF1B-6BA022E5FB7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838200" y="5083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rgbClr val="90C14E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smtClean="0"/>
              <a:t>BIOPAMA PPT Template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838200" y="1470392"/>
            <a:ext cx="10515600" cy="562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18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335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857269"/>
            <a:ext cx="5157787" cy="292304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203335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2" y="2857269"/>
            <a:ext cx="5183188" cy="292304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838200" y="10676890"/>
            <a:ext cx="2743200" cy="365125"/>
          </a:xfrm>
          <a:prstGeom prst="rect">
            <a:avLst/>
          </a:prstGeom>
        </p:spPr>
        <p:txBody>
          <a:bodyPr/>
          <a:lstStyle/>
          <a:p>
            <a:fld id="{588278C7-83CC-419B-A20A-2DB6525EDAD4}" type="datetime1">
              <a:rPr lang="ro-RO" smtClean="0"/>
              <a:t>12.07.2019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1215-9133-0E48-AF1B-6BA022E5FB71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23"/>
          <p:cNvSpPr>
            <a:spLocks noGrp="1"/>
          </p:cNvSpPr>
          <p:nvPr>
            <p:ph type="ftr" sz="quarter" idx="13"/>
          </p:nvPr>
        </p:nvSpPr>
        <p:spPr>
          <a:xfrm>
            <a:off x="838200" y="5083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rgbClr val="90C14E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smtClean="0"/>
              <a:t>BIOPAMA PPT Template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838200" y="1470392"/>
            <a:ext cx="10515600" cy="562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75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10676890"/>
            <a:ext cx="2743200" cy="365125"/>
          </a:xfrm>
          <a:prstGeom prst="rect">
            <a:avLst/>
          </a:prstGeom>
        </p:spPr>
        <p:txBody>
          <a:bodyPr/>
          <a:lstStyle/>
          <a:p>
            <a:fld id="{DC740586-9D83-4886-8E74-2CF0863EB7FE}" type="datetime1">
              <a:rPr lang="ro-RO" smtClean="0"/>
              <a:t>12.07.2019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1215-9133-0E48-AF1B-6BA022E5FB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838200" y="5083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rgbClr val="90C14E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smtClean="0"/>
              <a:t>BIOPAMA PPT Template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838200" y="1470392"/>
            <a:ext cx="10515600" cy="562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556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5240" y="3810"/>
            <a:ext cx="12192000" cy="6858000"/>
          </a:xfrm>
          <a:prstGeom prst="rect">
            <a:avLst/>
          </a:prstGeom>
          <a:solidFill>
            <a:srgbClr val="90C14E"/>
          </a:solidFill>
          <a:ln>
            <a:solidFill>
              <a:srgbClr val="90C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79D97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5758749"/>
            <a:ext cx="12207240" cy="1103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55880" y="6085489"/>
            <a:ext cx="2100072" cy="472440"/>
          </a:xfrm>
          <a:prstGeom prst="rect">
            <a:avLst/>
          </a:prstGeom>
        </p:spPr>
      </p:pic>
      <p:sp>
        <p:nvSpPr>
          <p:cNvPr id="13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826770" y="5083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bg1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smtClean="0"/>
              <a:t>BIOPAMA PPT Template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7992"/>
          <a:stretch/>
        </p:blipFill>
        <p:spPr>
          <a:xfrm>
            <a:off x="-5256" y="1038061"/>
            <a:ext cx="1839309" cy="4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408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5256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79D97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2010" y="3639671"/>
            <a:ext cx="4337212" cy="216297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1430" y="5781609"/>
            <a:ext cx="12207240" cy="1103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55880" y="6085489"/>
            <a:ext cx="2100072" cy="4724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470392"/>
            <a:ext cx="10515600" cy="562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9642"/>
            <a:ext cx="10515600" cy="2408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06768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E1215-9133-0E48-AF1B-6BA022E5FB71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838200" y="50839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rgbClr val="90C14E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smtClean="0"/>
              <a:t>BIOPAMA PPT Template</a:t>
            </a:r>
            <a:endParaRPr lang="en-US" dirty="0"/>
          </a:p>
        </p:txBody>
      </p:sp>
      <p:sp>
        <p:nvSpPr>
          <p:cNvPr id="12" name="Triangle 11"/>
          <p:cNvSpPr/>
          <p:nvPr userDrawn="1"/>
        </p:nvSpPr>
        <p:spPr>
          <a:xfrm rot="5400000">
            <a:off x="460351" y="1611813"/>
            <a:ext cx="299087" cy="257833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7992"/>
          <a:stretch/>
        </p:blipFill>
        <p:spPr>
          <a:xfrm>
            <a:off x="-5256" y="1038061"/>
            <a:ext cx="1839309" cy="4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5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90C14E"/>
          </a:solidFill>
          <a:latin typeface="Franklin Gothic Demi" charset="0"/>
          <a:ea typeface="Franklin Gothic Demi" charset="0"/>
          <a:cs typeface="Franklin Gothic Demi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rgbClr val="679D97"/>
          </a:solidFill>
          <a:latin typeface="Franklin Gothic Book" charset="0"/>
          <a:ea typeface="Franklin Gothic Book" charset="0"/>
          <a:cs typeface="Franklin Gothic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rgbClr val="679D97"/>
          </a:solidFill>
          <a:latin typeface="Franklin Gothic Book" charset="0"/>
          <a:ea typeface="Franklin Gothic Book" charset="0"/>
          <a:cs typeface="Franklin Gothic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rgbClr val="679D97"/>
          </a:solidFill>
          <a:latin typeface="Franklin Gothic Book" charset="0"/>
          <a:ea typeface="Franklin Gothic Book" charset="0"/>
          <a:cs typeface="Franklin Gothic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rgbClr val="679D97"/>
          </a:solidFill>
          <a:latin typeface="Franklin Gothic Book" charset="0"/>
          <a:ea typeface="Franklin Gothic Book" charset="0"/>
          <a:cs typeface="Franklin Gothic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rgbClr val="679D97"/>
          </a:solidFill>
          <a:latin typeface="Franklin Gothic Book" charset="0"/>
          <a:ea typeface="Franklin Gothic Book" charset="0"/>
          <a:cs typeface="Franklin Gothic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13" b="17013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259" y="2037458"/>
            <a:ext cx="7234069" cy="1644445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BIOPAMA Action Component – Medium Grants 2019</a:t>
            </a:r>
          </a:p>
          <a:p>
            <a:r>
              <a:rPr lang="en-US" sz="2800" b="1" dirty="0" smtClean="0"/>
              <a:t>GRANT ACTORS</a:t>
            </a:r>
            <a:r>
              <a:rPr lang="en-US" sz="2800" b="1" dirty="0" smtClean="0"/>
              <a:t> </a:t>
            </a:r>
            <a:r>
              <a:rPr lang="en-US" sz="2800" b="1" dirty="0" smtClean="0"/>
              <a:t>advice for applicants</a:t>
            </a:r>
          </a:p>
          <a:p>
            <a:r>
              <a:rPr lang="en-US" sz="1600" i="1" dirty="0" smtClean="0"/>
              <a:t>Version 1_July2019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9782" y="6396335"/>
            <a:ext cx="30828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679D97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An initiative of the ACP Group of States financed </a:t>
            </a:r>
          </a:p>
          <a:p>
            <a:pPr algn="ctr"/>
            <a:r>
              <a:rPr lang="en-GB" sz="1100" dirty="0">
                <a:solidFill>
                  <a:srgbClr val="679D97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by the European Union’s 11th EDF</a:t>
            </a:r>
          </a:p>
        </p:txBody>
      </p:sp>
    </p:spTree>
    <p:extLst>
      <p:ext uri="{BB962C8B-B14F-4D97-AF65-F5344CB8AC3E}">
        <p14:creationId xmlns:p14="http://schemas.microsoft.com/office/powerpoint/2010/main" val="102173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38651" y="213289"/>
            <a:ext cx="10522527" cy="436278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0C14E"/>
                </a:solidFill>
                <a:effectLst/>
                <a:uLnTx/>
                <a:uFillTx/>
                <a:latin typeface="Franklin Gothic Demi" charset="0"/>
              </a:rPr>
              <a:t>BIOPAMA GRANT ACTORS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90C14E"/>
              </a:solidFill>
              <a:effectLst/>
              <a:uLnTx/>
              <a:uFillTx/>
              <a:latin typeface="Franklin Gothic Demi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34581" y="1085758"/>
            <a:ext cx="10721622" cy="608191"/>
          </a:xfrm>
        </p:spPr>
        <p:txBody>
          <a:bodyPr>
            <a:normAutofit fontScale="90000"/>
          </a:bodyPr>
          <a:lstStyle/>
          <a:p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It </a:t>
            </a:r>
            <a:r>
              <a:rPr lang="en-GB" sz="2000" dirty="0"/>
              <a:t>is important to understand the difference between the various “actors” that can be involved in the implementation of </a:t>
            </a:r>
            <a:r>
              <a:rPr lang="en-GB" sz="2000" dirty="0" smtClean="0"/>
              <a:t>a BIOPAMA grant</a:t>
            </a:r>
            <a:r>
              <a:rPr lang="en-GB" sz="2000" dirty="0" smtClean="0"/>
              <a:t>.</a:t>
            </a: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988921"/>
              </p:ext>
            </p:extLst>
          </p:nvPr>
        </p:nvGraphicFramePr>
        <p:xfrm>
          <a:off x="1128974" y="1693949"/>
          <a:ext cx="10727230" cy="3214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9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0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Actor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 &amp; Additional Notes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011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Applicant/ Coordinating Beneficiary</a:t>
                      </a:r>
                      <a:endParaRPr lang="en-GB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Lead Applicant/Coordinating Beneficiary</a:t>
                      </a:r>
                    </a:p>
                    <a:p>
                      <a:pPr algn="just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 contact point for BIOPAMA Secretariat.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just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represents and acts on behalf of the co-beneficiaries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coordinates the design and implementation of the project.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Completes and submits the grant application.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Lead Applicant becomes the Coordinating Beneficiary if a grant is awarded.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GB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eceives the grant funds from BIOPAMA Secretariat and distributes it among the other beneficiaries.</a:t>
                      </a:r>
                      <a:endParaRPr lang="en-GB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 for completing and submitting all project financial and technical reports to the BIOPAMA Secretariat.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011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Co-applicant/ </a:t>
                      </a:r>
                    </a:p>
                    <a:p>
                      <a:pPr algn="ctr"/>
                      <a:r>
                        <a:rPr lang="en-GB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Co-beneficiary</a:t>
                      </a:r>
                      <a:endParaRPr lang="en-GB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Co-applicants/Co-beneficiaries participate in the design and implementation of the project.</a:t>
                      </a:r>
                    </a:p>
                    <a:p>
                      <a:pPr algn="just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costs they incur are eligible in the same way as those incurred by the Lead Applicant/ Coordinating Beneficiary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(see eligibility criteria for costs in the guidelines for applicants).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Supports</a:t>
                      </a:r>
                      <a:r>
                        <a:rPr lang="en-GB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Lead Applicant to develop the project proposal.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details of all co-applicants </a:t>
                      </a:r>
                      <a:r>
                        <a:rPr lang="en-GB" sz="1200" b="1" u="sng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n-GB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included in the application document.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Co-applicants become Co-beneficiaries </a:t>
                      </a:r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a grant is awarded.</a:t>
                      </a:r>
                      <a:endParaRPr lang="en-GB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information to the Coordinating Beneficiary for project financial and technical reports.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384545"/>
              </p:ext>
            </p:extLst>
          </p:nvPr>
        </p:nvGraphicFramePr>
        <p:xfrm>
          <a:off x="1128974" y="4908061"/>
          <a:ext cx="10727229" cy="1756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265">
                  <a:extLst>
                    <a:ext uri="{9D8B030D-6E8A-4147-A177-3AD203B41FA5}">
                      <a16:colId xmlns:a16="http://schemas.microsoft.com/office/drawing/2014/main" val="1712443442"/>
                    </a:ext>
                  </a:extLst>
                </a:gridCol>
                <a:gridCol w="4474936">
                  <a:extLst>
                    <a:ext uri="{9D8B030D-6E8A-4147-A177-3AD203B41FA5}">
                      <a16:colId xmlns:a16="http://schemas.microsoft.com/office/drawing/2014/main" val="1993376965"/>
                    </a:ext>
                  </a:extLst>
                </a:gridCol>
                <a:gridCol w="4375028">
                  <a:extLst>
                    <a:ext uri="{9D8B030D-6E8A-4147-A177-3AD203B41FA5}">
                      <a16:colId xmlns:a16="http://schemas.microsoft.com/office/drawing/2014/main" val="1509678245"/>
                    </a:ext>
                  </a:extLst>
                </a:gridCol>
              </a:tblGrid>
              <a:tr h="175621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Contractor</a:t>
                      </a:r>
                      <a:endParaRPr lang="en-GB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individual or firm hired by the Coordinating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Beneficiary/one of the Co-Beneficiaries/to provide a specific service (supply of materials, production of a report,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labour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 Contractors are paid on the basis of commercial invoices. 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hiring of contractors is subject to the BIOPAMA Procurement Policies and Procedures.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Coordinating Beneficiaries and Co-Beneficiaries CANNOT also be contractors in the project.</a:t>
                      </a:r>
                      <a:endParaRPr lang="en-US" sz="1200" b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4753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94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445" y="1024057"/>
            <a:ext cx="58492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sz="2000" b="1" dirty="0" smtClean="0">
                <a:solidFill>
                  <a:srgbClr val="90C14E"/>
                </a:solidFill>
              </a:rPr>
              <a:t>action.biopama.org </a:t>
            </a:r>
          </a:p>
        </p:txBody>
      </p:sp>
    </p:spTree>
    <p:extLst>
      <p:ext uri="{BB962C8B-B14F-4D97-AF65-F5344CB8AC3E}">
        <p14:creationId xmlns:p14="http://schemas.microsoft.com/office/powerpoint/2010/main" val="110593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285</Words>
  <Application>Microsoft Office PowerPoint</Application>
  <PresentationFormat>Widescreen</PresentationFormat>
  <Paragraphs>35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Franklin Gothic Book</vt:lpstr>
      <vt:lpstr>Franklin Gothic Demi</vt:lpstr>
      <vt:lpstr>1_Office Theme</vt:lpstr>
      <vt:lpstr>PowerPoint Presentation</vt:lpstr>
      <vt:lpstr> It is important to understand the difference between the various “actors” that can be involved in the implementation of a BIOPAMA grant. </vt:lpstr>
      <vt:lpstr>PowerPoint Presentation</vt:lpstr>
    </vt:vector>
  </TitlesOfParts>
  <Company>IUCN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Biodiversity and  Protected Areas Management (BIOPAMA) Programme</dc:title>
  <dc:creator>ROSENBERG Anna</dc:creator>
  <cp:lastModifiedBy>BUCIOACA Roxana</cp:lastModifiedBy>
  <cp:revision>8</cp:revision>
  <dcterms:created xsi:type="dcterms:W3CDTF">2019-07-05T07:24:44Z</dcterms:created>
  <dcterms:modified xsi:type="dcterms:W3CDTF">2019-07-12T12:31:08Z</dcterms:modified>
</cp:coreProperties>
</file>