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0.jpg" ContentType="image/jpg"/>
  <Override PartName="/ppt/media/image11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0" r:id="rId5"/>
    <p:sldId id="362" r:id="rId6"/>
    <p:sldId id="363" r:id="rId7"/>
    <p:sldId id="364" r:id="rId8"/>
    <p:sldId id="365" r:id="rId9"/>
    <p:sldId id="3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Reghintovschi" initials="ER" lastIdx="1" clrIdx="0"/>
  <p:cmAuthor id="2" name="Elena Reghintovschi" initials="ER [2]" lastIdx="1" clrIdx="1"/>
  <p:cmAuthor id="3" name="Elena Reghintovschi" initials="ER [2] [2]" lastIdx="1" clrIdx="2"/>
  <p:cmAuthor id="4" name="Elena Reghintovschi" initials="ER [3]" lastIdx="1" clrIdx="3"/>
  <p:cmAuthor id="5" name="MARTINEZ Carole" initials="MC" lastIdx="14" clrIdx="4">
    <p:extLst>
      <p:ext uri="{19B8F6BF-5375-455C-9EA6-DF929625EA0E}">
        <p15:presenceInfo xmlns:p15="http://schemas.microsoft.com/office/powerpoint/2012/main" userId="MARTINEZ Carole" providerId="None"/>
      </p:ext>
    </p:extLst>
  </p:cmAuthor>
  <p:cmAuthor id="6" name="BUCIOACA Roxana" initials="BR" lastIdx="3" clrIdx="5">
    <p:extLst>
      <p:ext uri="{19B8F6BF-5375-455C-9EA6-DF929625EA0E}">
        <p15:presenceInfo xmlns:p15="http://schemas.microsoft.com/office/powerpoint/2012/main" userId="S-1-5-21-131357108-2042966578-17523355-7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D97"/>
    <a:srgbClr val="71A6A1"/>
    <a:srgbClr val="FFCC00"/>
    <a:srgbClr val="41AD53"/>
    <a:srgbClr val="90C14E"/>
    <a:srgbClr val="A35B28"/>
    <a:srgbClr val="CF785E"/>
    <a:srgbClr val="A7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4" autoAdjust="0"/>
    <p:restoredTop sz="94343" autoAdjust="0"/>
  </p:normalViewPr>
  <p:slideViewPr>
    <p:cSldViewPr snapToGrid="0" snapToObjects="1">
      <p:cViewPr varScale="1">
        <p:scale>
          <a:sx n="115" d="100"/>
          <a:sy n="115" d="100"/>
        </p:scale>
        <p:origin x="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5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CIOACA Roxana" userId="f5fbcc20-def5-4520-95ec-c1584e18651f" providerId="ADAL" clId="{A84BDAF2-7D6D-49D2-8A27-A66F4B55C460}"/>
    <pc:docChg chg="undo custSel modSld">
      <pc:chgData name="BUCIOACA Roxana" userId="f5fbcc20-def5-4520-95ec-c1584e18651f" providerId="ADAL" clId="{A84BDAF2-7D6D-49D2-8A27-A66F4B55C460}" dt="2022-03-02T15:03:34.187" v="144" actId="1076"/>
      <pc:docMkLst>
        <pc:docMk/>
      </pc:docMkLst>
      <pc:sldChg chg="delCm">
        <pc:chgData name="BUCIOACA Roxana" userId="f5fbcc20-def5-4520-95ec-c1584e18651f" providerId="ADAL" clId="{A84BDAF2-7D6D-49D2-8A27-A66F4B55C460}" dt="2022-03-02T15:00:55.789" v="120"/>
        <pc:sldMkLst>
          <pc:docMk/>
          <pc:sldMk cId="19672109" sldId="300"/>
        </pc:sldMkLst>
      </pc:sldChg>
      <pc:sldChg chg="addSp delSp modSp">
        <pc:chgData name="BUCIOACA Roxana" userId="f5fbcc20-def5-4520-95ec-c1584e18651f" providerId="ADAL" clId="{A84BDAF2-7D6D-49D2-8A27-A66F4B55C460}" dt="2022-03-02T15:00:41.328" v="118" actId="403"/>
        <pc:sldMkLst>
          <pc:docMk/>
          <pc:sldMk cId="4127417696" sldId="303"/>
        </pc:sldMkLst>
        <pc:spChg chg="mod">
          <ac:chgData name="BUCIOACA Roxana" userId="f5fbcc20-def5-4520-95ec-c1584e18651f" providerId="ADAL" clId="{A84BDAF2-7D6D-49D2-8A27-A66F4B55C460}" dt="2022-03-02T14:56:53.163" v="45" actId="207"/>
          <ac:spMkLst>
            <pc:docMk/>
            <pc:sldMk cId="4127417696" sldId="303"/>
            <ac:spMk id="2" creationId="{00000000-0000-0000-0000-000000000000}"/>
          </ac:spMkLst>
        </pc:spChg>
        <pc:spChg chg="add mod">
          <ac:chgData name="BUCIOACA Roxana" userId="f5fbcc20-def5-4520-95ec-c1584e18651f" providerId="ADAL" clId="{A84BDAF2-7D6D-49D2-8A27-A66F4B55C460}" dt="2022-03-02T15:00:41.328" v="118" actId="403"/>
          <ac:spMkLst>
            <pc:docMk/>
            <pc:sldMk cId="4127417696" sldId="303"/>
            <ac:spMk id="8" creationId="{C9C33FD5-D5AA-4FE9-8403-CD6565668BFA}"/>
          </ac:spMkLst>
        </pc:spChg>
        <pc:picChg chg="add del mod">
          <ac:chgData name="BUCIOACA Roxana" userId="f5fbcc20-def5-4520-95ec-c1584e18651f" providerId="ADAL" clId="{A84BDAF2-7D6D-49D2-8A27-A66F4B55C460}" dt="2022-03-02T14:56:47.958" v="44" actId="478"/>
          <ac:picMkLst>
            <pc:docMk/>
            <pc:sldMk cId="4127417696" sldId="303"/>
            <ac:picMk id="6" creationId="{BB12301F-2CF3-42E3-AC1F-46A9A1DDBDBC}"/>
          </ac:picMkLst>
        </pc:picChg>
      </pc:sldChg>
      <pc:sldChg chg="modSp">
        <pc:chgData name="BUCIOACA Roxana" userId="f5fbcc20-def5-4520-95ec-c1584e18651f" providerId="ADAL" clId="{A84BDAF2-7D6D-49D2-8A27-A66F4B55C460}" dt="2022-03-02T15:03:34.187" v="144" actId="1076"/>
        <pc:sldMkLst>
          <pc:docMk/>
          <pc:sldMk cId="316107532" sldId="362"/>
        </pc:sldMkLst>
        <pc:spChg chg="mod">
          <ac:chgData name="BUCIOACA Roxana" userId="f5fbcc20-def5-4520-95ec-c1584e18651f" providerId="ADAL" clId="{A84BDAF2-7D6D-49D2-8A27-A66F4B55C460}" dt="2022-03-02T15:03:34.187" v="144" actId="1076"/>
          <ac:spMkLst>
            <pc:docMk/>
            <pc:sldMk cId="316107532" sldId="362"/>
            <ac:spMk id="2" creationId="{00000000-0000-0000-0000-000000000000}"/>
          </ac:spMkLst>
        </pc:spChg>
        <pc:spChg chg="mod">
          <ac:chgData name="BUCIOACA Roxana" userId="f5fbcc20-def5-4520-95ec-c1584e18651f" providerId="ADAL" clId="{A84BDAF2-7D6D-49D2-8A27-A66F4B55C460}" dt="2022-03-02T15:03:26.862" v="142" actId="1076"/>
          <ac:spMkLst>
            <pc:docMk/>
            <pc:sldMk cId="316107532" sldId="362"/>
            <ac:spMk id="6" creationId="{00000000-0000-0000-0000-000000000000}"/>
          </ac:spMkLst>
        </pc:spChg>
        <pc:spChg chg="mod">
          <ac:chgData name="BUCIOACA Roxana" userId="f5fbcc20-def5-4520-95ec-c1584e18651f" providerId="ADAL" clId="{A84BDAF2-7D6D-49D2-8A27-A66F4B55C460}" dt="2022-03-02T15:02:56.137" v="136" actId="1076"/>
          <ac:spMkLst>
            <pc:docMk/>
            <pc:sldMk cId="316107532" sldId="362"/>
            <ac:spMk id="14" creationId="{ED34F1CC-ED4C-4BF9-8EE6-9471CC43EE3A}"/>
          </ac:spMkLst>
        </pc:spChg>
        <pc:picChg chg="mod modCrop">
          <ac:chgData name="BUCIOACA Roxana" userId="f5fbcc20-def5-4520-95ec-c1584e18651f" providerId="ADAL" clId="{A84BDAF2-7D6D-49D2-8A27-A66F4B55C460}" dt="2022-03-02T15:03:23.117" v="141" actId="1076"/>
          <ac:picMkLst>
            <pc:docMk/>
            <pc:sldMk cId="316107532" sldId="362"/>
            <ac:picMk id="4" creationId="{AE5D9AB5-F73A-43A9-9116-27C1E7CB37B2}"/>
          </ac:picMkLst>
        </pc:picChg>
      </pc:sldChg>
      <pc:sldChg chg="modSp modAnim">
        <pc:chgData name="BUCIOACA Roxana" userId="f5fbcc20-def5-4520-95ec-c1584e18651f" providerId="ADAL" clId="{A84BDAF2-7D6D-49D2-8A27-A66F4B55C460}" dt="2022-03-02T14:39:39.767" v="9" actId="1076"/>
        <pc:sldMkLst>
          <pc:docMk/>
          <pc:sldMk cId="3150274293" sldId="363"/>
        </pc:sldMkLst>
        <pc:spChg chg="mod">
          <ac:chgData name="BUCIOACA Roxana" userId="f5fbcc20-def5-4520-95ec-c1584e18651f" providerId="ADAL" clId="{A84BDAF2-7D6D-49D2-8A27-A66F4B55C460}" dt="2022-03-02T14:39:39.767" v="9" actId="1076"/>
          <ac:spMkLst>
            <pc:docMk/>
            <pc:sldMk cId="3150274293" sldId="363"/>
            <ac:spMk id="6" creationId="{00000000-0000-0000-0000-000000000000}"/>
          </ac:spMkLst>
        </pc:spChg>
      </pc:sldChg>
      <pc:sldChg chg="modSp delCm">
        <pc:chgData name="BUCIOACA Roxana" userId="f5fbcc20-def5-4520-95ec-c1584e18651f" providerId="ADAL" clId="{A84BDAF2-7D6D-49D2-8A27-A66F4B55C460}" dt="2022-03-02T15:00:51.780" v="119"/>
        <pc:sldMkLst>
          <pc:docMk/>
          <pc:sldMk cId="3804767170" sldId="364"/>
        </pc:sldMkLst>
        <pc:spChg chg="mod">
          <ac:chgData name="BUCIOACA Roxana" userId="f5fbcc20-def5-4520-95ec-c1584e18651f" providerId="ADAL" clId="{A84BDAF2-7D6D-49D2-8A27-A66F4B55C460}" dt="2022-03-02T14:39:52.598" v="10" actId="404"/>
          <ac:spMkLst>
            <pc:docMk/>
            <pc:sldMk cId="3804767170" sldId="364"/>
            <ac:spMk id="6" creationId="{00000000-0000-0000-0000-000000000000}"/>
          </ac:spMkLst>
        </pc:spChg>
      </pc:sldChg>
      <pc:sldChg chg="modSp">
        <pc:chgData name="BUCIOACA Roxana" userId="f5fbcc20-def5-4520-95ec-c1584e18651f" providerId="ADAL" clId="{A84BDAF2-7D6D-49D2-8A27-A66F4B55C460}" dt="2022-03-02T15:02:28.769" v="135" actId="14734"/>
        <pc:sldMkLst>
          <pc:docMk/>
          <pc:sldMk cId="3330481472" sldId="365"/>
        </pc:sldMkLst>
        <pc:spChg chg="mod">
          <ac:chgData name="BUCIOACA Roxana" userId="f5fbcc20-def5-4520-95ec-c1584e18651f" providerId="ADAL" clId="{A84BDAF2-7D6D-49D2-8A27-A66F4B55C460}" dt="2022-03-02T14:48:28.010" v="39" actId="20577"/>
          <ac:spMkLst>
            <pc:docMk/>
            <pc:sldMk cId="3330481472" sldId="365"/>
            <ac:spMk id="5" creationId="{00000000-0000-0000-0000-000000000000}"/>
          </ac:spMkLst>
        </pc:spChg>
        <pc:graphicFrameChg chg="modGraphic">
          <ac:chgData name="BUCIOACA Roxana" userId="f5fbcc20-def5-4520-95ec-c1584e18651f" providerId="ADAL" clId="{A84BDAF2-7D6D-49D2-8A27-A66F4B55C460}" dt="2022-03-02T15:02:28.769" v="135" actId="14734"/>
          <ac:graphicFrameMkLst>
            <pc:docMk/>
            <pc:sldMk cId="3330481472" sldId="365"/>
            <ac:graphicFrameMk id="4" creationId="{C0789186-8B00-4765-BB79-9C0AA3558A7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4885-4B97-4B45-98CD-C3ACF0C5B91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9412-5F2F-1240-90A8-4A7B14A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6422-749E-8F49-8D3D-B359BB48063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804A-85CA-C14C-A757-D8CE986E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" y="5361193"/>
            <a:ext cx="12207241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903E55-09EE-5246-BAE3-24704DCA1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308" y="5619914"/>
            <a:ext cx="3640380" cy="6696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8E63AB-2ADD-714A-927D-8E762945F563}"/>
              </a:ext>
            </a:extLst>
          </p:cNvPr>
          <p:cNvSpPr/>
          <p:nvPr userDrawn="1"/>
        </p:nvSpPr>
        <p:spPr>
          <a:xfrm>
            <a:off x="4622802" y="1435100"/>
            <a:ext cx="7584441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/>
              <a:t>03.03.2022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9" y="2638513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9" y="163840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89017" y="6360265"/>
            <a:ext cx="39729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50" b="0" i="0" kern="1200" dirty="0">
                <a:solidFill>
                  <a:srgbClr val="679D97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Une initiative du Groupe des Etats ACP financée par le 11è Fonds européen de développement de l'Union européenne.</a:t>
            </a:r>
            <a:endParaRPr lang="en-US" sz="1050" dirty="0">
              <a:solidFill>
                <a:srgbClr val="679D97"/>
              </a:solidFill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432D0-A8CF-824D-8A26-5CF466221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4900" y="5801489"/>
            <a:ext cx="2978150" cy="6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8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2" y="1006663"/>
            <a:ext cx="6172201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8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2439645"/>
            <a:ext cx="10515599" cy="2408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83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11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8"/>
            <a:ext cx="2628900" cy="5228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8"/>
            <a:ext cx="7734300" cy="5228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9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20998"/>
            <a:ext cx="12207241" cy="68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583117" y="5936975"/>
            <a:ext cx="5041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00" b="0" i="0" kern="1200" dirty="0">
                <a:solidFill>
                  <a:srgbClr val="71A6A1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Le programme BIOPAMA est une initiative du Groupe des Etats ACP financée par le 11è Fonds européen de développement de l'Union européenne.</a:t>
            </a:r>
            <a:endParaRPr lang="en-US" sz="1000" dirty="0">
              <a:solidFill>
                <a:srgbClr val="71A6A1"/>
              </a:solidFill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64E47-B260-024F-A6DC-E85ED8ABA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1650" y="2260600"/>
            <a:ext cx="6122015" cy="1327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83E2A0-3D99-5E4D-B434-0EAF0AE46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3553" y="4425521"/>
            <a:ext cx="3038206" cy="854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1950D-1A6E-AC4E-BA29-291F9F725E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1873" y="5445175"/>
            <a:ext cx="3361566" cy="3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/>
              <a:t>03.03.2022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1" y="3811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/>
              <a:t>03.03.2022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3" y="578161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894E86-E3C1-8248-B8EE-6B5F8B37C4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6162464"/>
            <a:ext cx="2197100" cy="476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5"/>
            <a:ext cx="7429502" cy="198804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50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/>
              <a:t>03.03.2022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5A17F9-AB41-9B44-929B-B8707812EBBB}"/>
              </a:ext>
            </a:extLst>
          </p:cNvPr>
          <p:cNvSpPr/>
          <p:nvPr userDrawn="1"/>
        </p:nvSpPr>
        <p:spPr>
          <a:xfrm>
            <a:off x="2" y="2133601"/>
            <a:ext cx="9321801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/>
              <a:t>03.03.2022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071459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071459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/>
              <a:t>03.03.2022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3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3" y="2857272"/>
            <a:ext cx="5157787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72"/>
            <a:ext cx="5183188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/>
              <a:t>03.03.2022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29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/>
              <a:t>03.03.2022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5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1" y="3811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75875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82" y="6085490"/>
            <a:ext cx="2100073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7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11" y="3639671"/>
            <a:ext cx="4337212" cy="216297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433" y="578161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106768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685887-DD31-C64B-8F9E-A70F40E14E1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448800" y="6162464"/>
            <a:ext cx="2197100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A35B28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ama.org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BIOPAMA.AC.INFO.ESA@iucn.org" TargetMode="External"/><Relationship Id="rId4" Type="http://schemas.openxmlformats.org/officeDocument/2006/relationships/hyperlink" Target="http://www.action.biopam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3" b="17013"/>
          <a:stretch>
            <a:fillRect/>
          </a:stretch>
        </p:blipFill>
        <p:spPr>
          <a:xfrm>
            <a:off x="0" y="0"/>
            <a:ext cx="12192000" cy="5361191"/>
          </a:xfrm>
          <a:noFill/>
        </p:spPr>
      </p:pic>
      <p:sp>
        <p:nvSpPr>
          <p:cNvPr id="8" name="object 12"/>
          <p:cNvSpPr/>
          <p:nvPr/>
        </p:nvSpPr>
        <p:spPr>
          <a:xfrm>
            <a:off x="379268" y="0"/>
            <a:ext cx="8762010" cy="1659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en-GB" b="1" dirty="0"/>
          </a:p>
          <a:p>
            <a:pPr algn="ctr"/>
            <a:r>
              <a:rPr lang="en-GB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Biodiversity and Protected Areas Management (BIOPAMA) Programme</a:t>
            </a:r>
          </a:p>
          <a:p>
            <a:pPr algn="ctr"/>
            <a:r>
              <a:rPr lang="en-GB" sz="2800" b="1" dirty="0">
                <a:solidFill>
                  <a:schemeClr val="bg2"/>
                </a:solidFill>
              </a:rPr>
              <a:t>Calls for proposals Information session 03.03.2022</a:t>
            </a:r>
          </a:p>
          <a:p>
            <a:pPr algn="ctr"/>
            <a:endParaRPr lang="en-GB" sz="2000" b="1" dirty="0"/>
          </a:p>
        </p:txBody>
      </p:sp>
      <p:sp>
        <p:nvSpPr>
          <p:cNvPr id="9" name="object 15"/>
          <p:cNvSpPr/>
          <p:nvPr/>
        </p:nvSpPr>
        <p:spPr>
          <a:xfrm>
            <a:off x="0" y="0"/>
            <a:ext cx="512618" cy="1659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7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/>
          <p:cNvSpPr/>
          <p:nvPr/>
        </p:nvSpPr>
        <p:spPr>
          <a:xfrm>
            <a:off x="519902" y="5791264"/>
            <a:ext cx="4794503" cy="774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/>
          <p:cNvSpPr txBox="1"/>
          <p:nvPr/>
        </p:nvSpPr>
        <p:spPr>
          <a:xfrm>
            <a:off x="1301237" y="6578807"/>
            <a:ext cx="323278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1895" marR="5080" indent="-1179830">
              <a:lnSpc>
                <a:spcPct val="102200"/>
              </a:lnSpc>
            </a:pP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n 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i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i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ti</a:t>
            </a:r>
            <a:r>
              <a:rPr sz="900" spc="15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t</a:t>
            </a:r>
            <a:r>
              <a:rPr sz="900" spc="-10" dirty="0">
                <a:solidFill>
                  <a:srgbClr val="70A5A1"/>
                </a:solidFill>
                <a:latin typeface="Franklin Gothic Book"/>
                <a:cs typeface="Franklin Gothic Book"/>
              </a:rPr>
              <a:t>i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ve</a:t>
            </a:r>
            <a:r>
              <a:rPr sz="900" spc="-3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of</a:t>
            </a:r>
            <a:r>
              <a:rPr sz="900" spc="1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the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spc="20" dirty="0">
                <a:solidFill>
                  <a:srgbClr val="70A5A1"/>
                </a:solidFill>
                <a:latin typeface="Franklin Gothic Book"/>
                <a:cs typeface="Franklin Gothic Book"/>
              </a:rPr>
              <a:t>C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P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G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r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o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u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p</a:t>
            </a:r>
            <a:r>
              <a:rPr sz="900" spc="-1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o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f St</a:t>
            </a:r>
            <a:r>
              <a:rPr sz="900" spc="15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tes</a:t>
            </a:r>
            <a:r>
              <a:rPr sz="900" spc="-1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fi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ced</a:t>
            </a:r>
            <a:r>
              <a:rPr sz="900" spc="-3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by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t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h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e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E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u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ro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p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ean U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io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's</a:t>
            </a:r>
            <a:r>
              <a:rPr sz="900" spc="-1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1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1</a:t>
            </a:r>
            <a:r>
              <a:rPr sz="900" baseline="27777" dirty="0">
                <a:solidFill>
                  <a:srgbClr val="70A5A1"/>
                </a:solidFill>
                <a:latin typeface="Franklin Gothic Book"/>
                <a:cs typeface="Franklin Gothic Book"/>
              </a:rPr>
              <a:t>th</a:t>
            </a:r>
            <a:r>
              <a:rPr sz="900" spc="89" baseline="27777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E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D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F.</a:t>
            </a:r>
            <a:endParaRPr sz="900" dirty="0">
              <a:latin typeface="Franklin Gothic Book"/>
              <a:cs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62" y="3815911"/>
            <a:ext cx="1924050" cy="1384487"/>
          </a:xfrm>
        </p:spPr>
        <p:txBody>
          <a:bodyPr>
            <a:noAutofit/>
          </a:bodyPr>
          <a:lstStyle/>
          <a:p>
            <a:r>
              <a:rPr lang="en-GB" sz="2400" dirty="0"/>
              <a:t>Action Component: The Action Grants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33598" y="3608043"/>
            <a:ext cx="9334501" cy="18002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altLang="en-US" b="1" u="sng" dirty="0" err="1">
                <a:solidFill>
                  <a:schemeClr val="tx1"/>
                </a:solidFill>
              </a:rPr>
              <a:t>Overall</a:t>
            </a:r>
            <a:r>
              <a:rPr lang="fr-FR" altLang="en-US" b="1" u="sng" dirty="0">
                <a:solidFill>
                  <a:schemeClr val="tx1"/>
                </a:solidFill>
              </a:rPr>
              <a:t> objective</a:t>
            </a:r>
            <a:r>
              <a:rPr lang="en-NZ" altLang="en-US" b="1" u="sng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Improve biodiversity conservation in </a:t>
            </a:r>
            <a:r>
              <a:rPr lang="en-GB" b="1" dirty="0">
                <a:solidFill>
                  <a:schemeClr val="tx1"/>
                </a:solidFill>
              </a:rPr>
              <a:t>priority areas </a:t>
            </a:r>
            <a:r>
              <a:rPr lang="en-GB" dirty="0">
                <a:solidFill>
                  <a:schemeClr val="tx1"/>
                </a:solidFill>
              </a:rPr>
              <a:t>through funding </a:t>
            </a:r>
            <a:r>
              <a:rPr lang="en-GB" b="1" dirty="0">
                <a:solidFill>
                  <a:schemeClr val="tx1"/>
                </a:solidFill>
              </a:rPr>
              <a:t>tangible on ground actions </a:t>
            </a:r>
            <a:r>
              <a:rPr lang="en-GB" dirty="0">
                <a:solidFill>
                  <a:schemeClr val="tx1"/>
                </a:solidFill>
              </a:rPr>
              <a:t>that address management and governance </a:t>
            </a:r>
            <a:r>
              <a:rPr lang="en-GB" b="1" dirty="0">
                <a:solidFill>
                  <a:schemeClr val="tx1"/>
                </a:solidFill>
              </a:rPr>
              <a:t>priority actions</a:t>
            </a:r>
            <a:r>
              <a:rPr lang="en-GB" dirty="0">
                <a:solidFill>
                  <a:schemeClr val="tx1"/>
                </a:solidFill>
              </a:rPr>
              <a:t> identified by </a:t>
            </a:r>
            <a:r>
              <a:rPr lang="en-GB" b="1" dirty="0">
                <a:solidFill>
                  <a:schemeClr val="tx1"/>
                </a:solidFill>
              </a:rPr>
              <a:t>diagnostic tools.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D9AB5-F73A-43A9-9116-27C1E7CB3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" t="5806" r="1681" b="6873"/>
          <a:stretch/>
        </p:blipFill>
        <p:spPr>
          <a:xfrm>
            <a:off x="2133599" y="598647"/>
            <a:ext cx="8820151" cy="230778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D34F1CC-ED4C-4BF9-8EE6-9471CC43EE3A}"/>
              </a:ext>
            </a:extLst>
          </p:cNvPr>
          <p:cNvSpPr txBox="1">
            <a:spLocks/>
          </p:cNvSpPr>
          <p:nvPr/>
        </p:nvSpPr>
        <p:spPr>
          <a:xfrm>
            <a:off x="282062" y="598647"/>
            <a:ext cx="2076451" cy="102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A35B28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GB" sz="2800" dirty="0"/>
              <a:t>BIOPAMA logic</a:t>
            </a:r>
          </a:p>
        </p:txBody>
      </p:sp>
    </p:spTree>
    <p:extLst>
      <p:ext uri="{BB962C8B-B14F-4D97-AF65-F5344CB8AC3E}">
        <p14:creationId xmlns:p14="http://schemas.microsoft.com/office/powerpoint/2010/main" val="31610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00"/>
    </mc:Choice>
    <mc:Fallback xmlns="">
      <p:transition spd="slow" advTm="51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/>
          <p:cNvSpPr/>
          <p:nvPr/>
        </p:nvSpPr>
        <p:spPr>
          <a:xfrm>
            <a:off x="519902" y="5791264"/>
            <a:ext cx="4794503" cy="774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/>
          <p:cNvSpPr txBox="1"/>
          <p:nvPr/>
        </p:nvSpPr>
        <p:spPr>
          <a:xfrm>
            <a:off x="1301237" y="6578807"/>
            <a:ext cx="323278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1895" marR="5080" indent="-1179830">
              <a:lnSpc>
                <a:spcPct val="102200"/>
              </a:lnSpc>
            </a:pP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n 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i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i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ti</a:t>
            </a:r>
            <a:r>
              <a:rPr sz="900" spc="15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t</a:t>
            </a:r>
            <a:r>
              <a:rPr sz="900" spc="-10" dirty="0">
                <a:solidFill>
                  <a:srgbClr val="70A5A1"/>
                </a:solidFill>
                <a:latin typeface="Franklin Gothic Book"/>
                <a:cs typeface="Franklin Gothic Book"/>
              </a:rPr>
              <a:t>i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ve</a:t>
            </a:r>
            <a:r>
              <a:rPr sz="900" spc="-3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of</a:t>
            </a:r>
            <a:r>
              <a:rPr sz="900" spc="1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the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spc="20" dirty="0">
                <a:solidFill>
                  <a:srgbClr val="70A5A1"/>
                </a:solidFill>
                <a:latin typeface="Franklin Gothic Book"/>
                <a:cs typeface="Franklin Gothic Book"/>
              </a:rPr>
              <a:t>C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P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G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r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o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u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p</a:t>
            </a:r>
            <a:r>
              <a:rPr sz="900" spc="-1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o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f St</a:t>
            </a:r>
            <a:r>
              <a:rPr sz="900" spc="15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tes</a:t>
            </a:r>
            <a:r>
              <a:rPr sz="900" spc="-1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fi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ced</a:t>
            </a:r>
            <a:r>
              <a:rPr sz="900" spc="-3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by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t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h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e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E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u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ro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p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ean U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io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's</a:t>
            </a:r>
            <a:r>
              <a:rPr sz="900" spc="-1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1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1</a:t>
            </a:r>
            <a:r>
              <a:rPr sz="900" baseline="27777" dirty="0">
                <a:solidFill>
                  <a:srgbClr val="70A5A1"/>
                </a:solidFill>
                <a:latin typeface="Franklin Gothic Book"/>
                <a:cs typeface="Franklin Gothic Book"/>
              </a:rPr>
              <a:t>th</a:t>
            </a:r>
            <a:r>
              <a:rPr sz="900" spc="89" baseline="27777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E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D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F.</a:t>
            </a:r>
            <a:endParaRPr sz="900" dirty="0">
              <a:latin typeface="Franklin Gothic Book"/>
              <a:cs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21079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en-GB" dirty="0"/>
              <a:t>BIOPAMA Action Component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1" y="1601833"/>
            <a:ext cx="9982200" cy="3979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Specific objectives</a:t>
            </a:r>
            <a:endParaRPr lang="en-US" sz="3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Enhance the </a:t>
            </a:r>
            <a:r>
              <a:rPr lang="en-US" sz="2400" b="1" dirty="0"/>
              <a:t>management</a:t>
            </a:r>
            <a:r>
              <a:rPr lang="en-US" sz="2400" dirty="0"/>
              <a:t> and </a:t>
            </a:r>
            <a:r>
              <a:rPr lang="en-US" sz="2400" b="1" dirty="0"/>
              <a:t>governance</a:t>
            </a:r>
            <a:r>
              <a:rPr lang="en-US" sz="2400" dirty="0"/>
              <a:t> of Protected and Conserved Areas in Priority areas.</a:t>
            </a:r>
            <a:endParaRPr lang="en-GB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Strengthen the </a:t>
            </a:r>
            <a:r>
              <a:rPr lang="en-US" sz="2400" b="1" dirty="0"/>
              <a:t>legal framework </a:t>
            </a:r>
            <a:r>
              <a:rPr lang="en-US" sz="2400" dirty="0"/>
              <a:t>required to achieve effective biodiversity conservation.</a:t>
            </a:r>
            <a:endParaRPr lang="en-GB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Support </a:t>
            </a:r>
            <a:r>
              <a:rPr lang="en-US" sz="2400" b="1" dirty="0"/>
              <a:t>local communities' initiatives </a:t>
            </a:r>
            <a:r>
              <a:rPr lang="en-US" sz="2400" dirty="0"/>
              <a:t>aiming to enhance the livelihoods of local people while contributing to protected areas management.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27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94"/>
    </mc:Choice>
    <mc:Fallback xmlns="">
      <p:transition spd="slow" advTm="4979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/>
          <p:cNvSpPr/>
          <p:nvPr/>
        </p:nvSpPr>
        <p:spPr>
          <a:xfrm>
            <a:off x="519902" y="5791264"/>
            <a:ext cx="4794503" cy="774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/>
          <p:cNvSpPr txBox="1"/>
          <p:nvPr/>
        </p:nvSpPr>
        <p:spPr>
          <a:xfrm>
            <a:off x="1301237" y="6578807"/>
            <a:ext cx="323278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1895" marR="5080" indent="-1179830">
              <a:lnSpc>
                <a:spcPct val="102200"/>
              </a:lnSpc>
            </a:pP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n 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i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i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ti</a:t>
            </a:r>
            <a:r>
              <a:rPr sz="900" spc="15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t</a:t>
            </a:r>
            <a:r>
              <a:rPr sz="900" spc="-10" dirty="0">
                <a:solidFill>
                  <a:srgbClr val="70A5A1"/>
                </a:solidFill>
                <a:latin typeface="Franklin Gothic Book"/>
                <a:cs typeface="Franklin Gothic Book"/>
              </a:rPr>
              <a:t>i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ve</a:t>
            </a:r>
            <a:r>
              <a:rPr sz="900" spc="-3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of</a:t>
            </a:r>
            <a:r>
              <a:rPr sz="900" spc="1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the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spc="20" dirty="0">
                <a:solidFill>
                  <a:srgbClr val="70A5A1"/>
                </a:solidFill>
                <a:latin typeface="Franklin Gothic Book"/>
                <a:cs typeface="Franklin Gothic Book"/>
              </a:rPr>
              <a:t>C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P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G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r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o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u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p</a:t>
            </a:r>
            <a:r>
              <a:rPr sz="900" spc="-1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o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f St</a:t>
            </a:r>
            <a:r>
              <a:rPr sz="900" spc="15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tes</a:t>
            </a:r>
            <a:r>
              <a:rPr sz="900" spc="-1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fi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ced</a:t>
            </a:r>
            <a:r>
              <a:rPr sz="900" spc="-3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by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t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h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e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E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u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ro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p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ean U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io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's</a:t>
            </a:r>
            <a:r>
              <a:rPr sz="900" spc="-1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1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1</a:t>
            </a:r>
            <a:r>
              <a:rPr sz="900" baseline="27777" dirty="0">
                <a:solidFill>
                  <a:srgbClr val="70A5A1"/>
                </a:solidFill>
                <a:latin typeface="Franklin Gothic Book"/>
                <a:cs typeface="Franklin Gothic Book"/>
              </a:rPr>
              <a:t>th</a:t>
            </a:r>
            <a:r>
              <a:rPr sz="900" spc="89" baseline="27777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E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D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F.</a:t>
            </a:r>
            <a:endParaRPr sz="900" dirty="0">
              <a:latin typeface="Franklin Gothic Book"/>
              <a:cs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21079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en-GB" dirty="0"/>
              <a:t>BIOPAMA Action Component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1" y="1227198"/>
            <a:ext cx="10515600" cy="4757965"/>
          </a:xfrm>
        </p:spPr>
        <p:txBody>
          <a:bodyPr>
            <a:normAutofit/>
          </a:bodyPr>
          <a:lstStyle/>
          <a:p>
            <a:r>
              <a:rPr lang="en-US" sz="2400" b="1" dirty="0"/>
              <a:t>Global Budget:</a:t>
            </a:r>
            <a:r>
              <a:rPr lang="en-US" sz="2400" dirty="0"/>
              <a:t> 21</a:t>
            </a:r>
            <a:r>
              <a:rPr lang="en-GB" sz="2400" dirty="0"/>
              <a:t> million Euros</a:t>
            </a:r>
            <a:r>
              <a:rPr lang="en-US" sz="2400" dirty="0"/>
              <a:t> </a:t>
            </a:r>
          </a:p>
          <a:p>
            <a:r>
              <a:rPr lang="en-US" sz="2400" b="1" dirty="0"/>
              <a:t>Scope:</a:t>
            </a:r>
            <a:r>
              <a:rPr lang="en-US" sz="2400" dirty="0"/>
              <a:t> priority areas in 79 ACP countries/6 regions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67161"/>
              </p:ext>
            </p:extLst>
          </p:nvPr>
        </p:nvGraphicFramePr>
        <p:xfrm>
          <a:off x="685801" y="2190623"/>
          <a:ext cx="10652759" cy="3260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297">
                  <a:extLst>
                    <a:ext uri="{9D8B030D-6E8A-4147-A177-3AD203B41FA5}">
                      <a16:colId xmlns:a16="http://schemas.microsoft.com/office/drawing/2014/main" val="1272424157"/>
                    </a:ext>
                  </a:extLst>
                </a:gridCol>
                <a:gridCol w="3192087">
                  <a:extLst>
                    <a:ext uri="{9D8B030D-6E8A-4147-A177-3AD203B41FA5}">
                      <a16:colId xmlns:a16="http://schemas.microsoft.com/office/drawing/2014/main" val="305887079"/>
                    </a:ext>
                  </a:extLst>
                </a:gridCol>
                <a:gridCol w="2244437">
                  <a:extLst>
                    <a:ext uri="{9D8B030D-6E8A-4147-A177-3AD203B41FA5}">
                      <a16:colId xmlns:a16="http://schemas.microsoft.com/office/drawing/2014/main" val="774841083"/>
                    </a:ext>
                  </a:extLst>
                </a:gridCol>
                <a:gridCol w="2310938">
                  <a:extLst>
                    <a:ext uri="{9D8B030D-6E8A-4147-A177-3AD203B41FA5}">
                      <a16:colId xmlns:a16="http://schemas.microsoft.com/office/drawing/2014/main" val="3886088083"/>
                    </a:ext>
                  </a:extLst>
                </a:gridCol>
              </a:tblGrid>
              <a:tr h="48580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Helvetica Neue Light"/>
                        </a:rPr>
                        <a:t>Grant</a:t>
                      </a:r>
                      <a:r>
                        <a:rPr lang="en-GB" sz="2400" baseline="0" dirty="0">
                          <a:latin typeface="Helvetica Neue Light"/>
                        </a:rPr>
                        <a:t> type</a:t>
                      </a:r>
                      <a:endParaRPr lang="en-GB" sz="2400" dirty="0">
                        <a:latin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Helvetica Neue Light"/>
                        </a:rPr>
                        <a:t>Max. amount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Helvetica Neue Light"/>
                        </a:rPr>
                        <a:t>Max. 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Helvetica Neue Light"/>
                        </a:rPr>
                        <a:t>Scale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941618"/>
                  </a:ext>
                </a:extLst>
              </a:tr>
              <a:tr h="960040">
                <a:tc>
                  <a:txBody>
                    <a:bodyPr/>
                    <a:lstStyle/>
                    <a:p>
                      <a:r>
                        <a:rPr lang="fr-BE" sz="1800" dirty="0">
                          <a:latin typeface="Helvetica Neue Light"/>
                        </a:rPr>
                        <a:t>Small </a:t>
                      </a:r>
                      <a:r>
                        <a:rPr lang="fr-BE" sz="1800" dirty="0" err="1">
                          <a:latin typeface="Helvetica Neue Light"/>
                        </a:rPr>
                        <a:t>Technical</a:t>
                      </a:r>
                      <a:r>
                        <a:rPr lang="fr-BE" sz="1800" dirty="0">
                          <a:latin typeface="Helvetica Neue Light"/>
                        </a:rPr>
                        <a:t> Grants for </a:t>
                      </a:r>
                      <a:r>
                        <a:rPr lang="fr-BE" sz="1800" dirty="0" err="1">
                          <a:latin typeface="Helvetica Neue Light"/>
                        </a:rPr>
                        <a:t>Assessments</a:t>
                      </a:r>
                      <a:r>
                        <a:rPr lang="fr-BE" sz="1800" dirty="0">
                          <a:latin typeface="Helvetica Neue Light"/>
                        </a:rPr>
                        <a:t> (STGA)</a:t>
                      </a:r>
                      <a:endParaRPr lang="en-GB" sz="1800" dirty="0">
                        <a:latin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≤ 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 Neue Light"/>
                        </a:rPr>
                        <a:t>€</a:t>
                      </a:r>
                      <a:r>
                        <a:rPr lang="en-GB" b="0" dirty="0"/>
                        <a:t>20,000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1800" dirty="0">
                          <a:latin typeface="Helvetica Neue Light"/>
                        </a:rPr>
                        <a:t>5 </a:t>
                      </a:r>
                      <a:r>
                        <a:rPr lang="fr-BE" sz="1800" dirty="0" err="1">
                          <a:latin typeface="Helvetica Neue Light"/>
                        </a:rPr>
                        <a:t>months</a:t>
                      </a:r>
                      <a:r>
                        <a:rPr lang="fr-BE" sz="1800" dirty="0">
                          <a:latin typeface="Helvetica Neue Light"/>
                        </a:rPr>
                        <a:t> </a:t>
                      </a:r>
                      <a:endParaRPr lang="en-GB" sz="1800" dirty="0">
                        <a:latin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chemeClr val="tx1"/>
                          </a:solidFill>
                          <a:latin typeface="Helvetica Neue Light"/>
                        </a:rPr>
                        <a:t>Site or system </a:t>
                      </a:r>
                      <a:r>
                        <a:rPr lang="fr-BE" sz="1800" dirty="0" err="1">
                          <a:solidFill>
                            <a:schemeClr val="tx1"/>
                          </a:solidFill>
                          <a:latin typeface="Helvetica Neue Light"/>
                        </a:rPr>
                        <a:t>level</a:t>
                      </a:r>
                      <a:endParaRPr lang="en-GB" sz="1800" dirty="0">
                        <a:solidFill>
                          <a:schemeClr val="tx1"/>
                        </a:solidFill>
                        <a:latin typeface="Helvetica Neue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1845588"/>
                  </a:ext>
                </a:extLst>
              </a:tr>
              <a:tr h="664643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Helvetica Neue Light"/>
                        </a:rPr>
                        <a:t>Rapid Response Grants (RRG)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 Neue Light"/>
                        </a:rPr>
                        <a:t>≤ €50,000 </a:t>
                      </a:r>
                      <a:endParaRPr lang="en-GB" sz="1800" dirty="0">
                        <a:solidFill>
                          <a:schemeClr val="tx1"/>
                        </a:solidFill>
                        <a:latin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Helvetica Neue Light"/>
                        </a:rPr>
                        <a:t>12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Helvetica Neue Light"/>
                        </a:rPr>
                        <a:t>Local level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9907512"/>
                  </a:ext>
                </a:extLst>
              </a:tr>
              <a:tr h="664643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Helvetica Neue Light"/>
                        </a:rPr>
                        <a:t>Small Technical</a:t>
                      </a:r>
                      <a:r>
                        <a:rPr lang="en-GB" sz="1800" baseline="0" dirty="0">
                          <a:latin typeface="Helvetica Neue Light"/>
                        </a:rPr>
                        <a:t> </a:t>
                      </a:r>
                      <a:r>
                        <a:rPr lang="en-GB" sz="1800" dirty="0">
                          <a:latin typeface="Helvetica Neue Light"/>
                        </a:rPr>
                        <a:t>Grants (STG)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 Neue Light"/>
                        </a:rPr>
                        <a:t>&gt; €20,000 and ≤ €100,000 </a:t>
                      </a:r>
                      <a:endParaRPr lang="en-GB" sz="1800" dirty="0">
                        <a:latin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Helvetica Neue Light"/>
                        </a:rPr>
                        <a:t>12-24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Helvetica Neue Light"/>
                        </a:rPr>
                        <a:t>Local / national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8457045"/>
                  </a:ext>
                </a:extLst>
              </a:tr>
              <a:tr h="485808"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Helvetica Neue Light"/>
                        </a:rPr>
                        <a:t>Medium Grants (MG)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Helvetica Neue Light"/>
                        </a:rPr>
                        <a:t>&gt; €100,000 and ≤ €200,000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Helvetica Neue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Helvetica Neue Light"/>
                        </a:rPr>
                        <a:t>24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Helvetica Neue Light"/>
                        </a:rPr>
                        <a:t>National / regional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1315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7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17"/>
    </mc:Choice>
    <mc:Fallback xmlns="">
      <p:transition spd="slow" advTm="628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789186-8B00-4765-BB79-9C0AA3558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342428"/>
              </p:ext>
            </p:extLst>
          </p:nvPr>
        </p:nvGraphicFramePr>
        <p:xfrm>
          <a:off x="765463" y="1466850"/>
          <a:ext cx="10661075" cy="429260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86889">
                  <a:extLst>
                    <a:ext uri="{9D8B030D-6E8A-4147-A177-3AD203B41FA5}">
                      <a16:colId xmlns:a16="http://schemas.microsoft.com/office/drawing/2014/main" val="2797977769"/>
                    </a:ext>
                  </a:extLst>
                </a:gridCol>
                <a:gridCol w="1489718">
                  <a:extLst>
                    <a:ext uri="{9D8B030D-6E8A-4147-A177-3AD203B41FA5}">
                      <a16:colId xmlns:a16="http://schemas.microsoft.com/office/drawing/2014/main" val="2450507902"/>
                    </a:ext>
                  </a:extLst>
                </a:gridCol>
                <a:gridCol w="6984468">
                  <a:extLst>
                    <a:ext uri="{9D8B030D-6E8A-4147-A177-3AD203B41FA5}">
                      <a16:colId xmlns:a16="http://schemas.microsoft.com/office/drawing/2014/main" val="2052236135"/>
                    </a:ext>
                  </a:extLst>
                </a:gridCol>
              </a:tblGrid>
              <a:tr h="6623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029" sz="2400" dirty="0">
                          <a:effectLst/>
                        </a:rPr>
                        <a:t>Grant type</a:t>
                      </a:r>
                      <a:endParaRPr lang="en-GB" sz="2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029" sz="2400" dirty="0">
                          <a:effectLst/>
                        </a:rPr>
                        <a:t>Number of grants</a:t>
                      </a:r>
                      <a:endParaRPr lang="en-GB" sz="2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Countries</a:t>
                      </a:r>
                      <a:endParaRPr lang="en-GB" sz="2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0458163"/>
                  </a:ext>
                </a:extLst>
              </a:tr>
              <a:tr h="780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029" sz="2400" dirty="0">
                          <a:effectLst/>
                        </a:rPr>
                        <a:t>MGs</a:t>
                      </a:r>
                      <a:endParaRPr lang="en-GB" sz="2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029" sz="2400" kern="1200" dirty="0">
                          <a:effectLst/>
                        </a:rPr>
                        <a:t> 7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029" sz="2400" kern="1200" dirty="0">
                          <a:effectLst/>
                        </a:rPr>
                        <a:t>Kenya, Madagascar, Namibia, Rwanda</a:t>
                      </a:r>
                      <a:r>
                        <a:rPr lang="en-GB" sz="2400" kern="1200" dirty="0">
                          <a:effectLst/>
                        </a:rPr>
                        <a:t>,</a:t>
                      </a:r>
                      <a:r>
                        <a:rPr lang="en-029" sz="2400" kern="1200" dirty="0">
                          <a:effectLst/>
                        </a:rPr>
                        <a:t> Tanzania, Zambia, Zimbabwe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942581"/>
                  </a:ext>
                </a:extLst>
              </a:tr>
              <a:tr h="7558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029" sz="2400" dirty="0">
                          <a:effectLst/>
                        </a:rPr>
                        <a:t>RRGs</a:t>
                      </a:r>
                      <a:endParaRPr lang="en-GB" sz="2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029" sz="2400" kern="1200" dirty="0">
                          <a:effectLst/>
                        </a:rPr>
                        <a:t> 14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029" sz="2400" kern="1200" dirty="0">
                          <a:effectLst/>
                        </a:rPr>
                        <a:t>Kenya,</a:t>
                      </a:r>
                      <a:r>
                        <a:rPr lang="en-029" sz="2400" kern="1200" baseline="0" dirty="0">
                          <a:effectLst/>
                        </a:rPr>
                        <a:t> </a:t>
                      </a:r>
                      <a:r>
                        <a:rPr lang="en-029" sz="2400" kern="1200" dirty="0">
                          <a:effectLst/>
                        </a:rPr>
                        <a:t>Madagascar,</a:t>
                      </a:r>
                      <a:r>
                        <a:rPr lang="en-029" sz="2400" kern="1200" baseline="0" dirty="0">
                          <a:effectLst/>
                        </a:rPr>
                        <a:t> </a:t>
                      </a:r>
                      <a:r>
                        <a:rPr lang="en-029" sz="2400" kern="1200" dirty="0">
                          <a:effectLst/>
                        </a:rPr>
                        <a:t>Mozambique,</a:t>
                      </a:r>
                      <a:r>
                        <a:rPr lang="en-029" sz="2400" kern="1200" baseline="0" dirty="0">
                          <a:effectLst/>
                        </a:rPr>
                        <a:t> </a:t>
                      </a:r>
                      <a:r>
                        <a:rPr lang="en-029" sz="2400" kern="1200" dirty="0">
                          <a:effectLst/>
                        </a:rPr>
                        <a:t>Namibia,</a:t>
                      </a:r>
                      <a:r>
                        <a:rPr lang="en-029" sz="2400" kern="1200" baseline="0" dirty="0">
                          <a:effectLst/>
                        </a:rPr>
                        <a:t> </a:t>
                      </a:r>
                      <a:r>
                        <a:rPr lang="en-029" sz="2400" kern="1200" dirty="0">
                          <a:effectLst/>
                        </a:rPr>
                        <a:t>Rwanda,</a:t>
                      </a:r>
                      <a:r>
                        <a:rPr lang="en-029" sz="2400" kern="1200" baseline="0" dirty="0">
                          <a:effectLst/>
                        </a:rPr>
                        <a:t> </a:t>
                      </a:r>
                      <a:r>
                        <a:rPr lang="en-029" sz="2400" kern="1200" dirty="0">
                          <a:effectLst/>
                        </a:rPr>
                        <a:t>Seychelles,</a:t>
                      </a:r>
                      <a:r>
                        <a:rPr lang="en-029" sz="2400" kern="1200" baseline="0" dirty="0">
                          <a:effectLst/>
                        </a:rPr>
                        <a:t> </a:t>
                      </a:r>
                      <a:r>
                        <a:rPr lang="en-029" sz="2400" kern="1200" dirty="0">
                          <a:effectLst/>
                        </a:rPr>
                        <a:t>Tanzania,</a:t>
                      </a:r>
                      <a:r>
                        <a:rPr lang="en-029" sz="2400" kern="1200" baseline="0" dirty="0">
                          <a:effectLst/>
                        </a:rPr>
                        <a:t> </a:t>
                      </a:r>
                      <a:r>
                        <a:rPr lang="en-029" sz="2400" kern="1200" dirty="0">
                          <a:effectLst/>
                        </a:rPr>
                        <a:t>Uganda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7916066"/>
                  </a:ext>
                </a:extLst>
              </a:tr>
              <a:tr h="739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029" sz="2400">
                          <a:effectLst/>
                        </a:rPr>
                        <a:t>STGs</a:t>
                      </a:r>
                      <a:endParaRPr lang="en-GB" sz="2400" b="1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029" sz="2400" kern="1200" dirty="0">
                          <a:effectLst/>
                        </a:rPr>
                        <a:t> 5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029" sz="2400" kern="1200" dirty="0">
                          <a:effectLst/>
                        </a:rPr>
                        <a:t>Kenya, Madagascar,</a:t>
                      </a:r>
                      <a:r>
                        <a:rPr lang="en-029" sz="2400" kern="1200" baseline="0" dirty="0">
                          <a:effectLst/>
                        </a:rPr>
                        <a:t> </a:t>
                      </a:r>
                      <a:r>
                        <a:rPr lang="en-029" sz="2400" kern="1200" dirty="0">
                          <a:effectLst/>
                        </a:rPr>
                        <a:t>Mauritius, Seychelles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3417702"/>
                  </a:ext>
                </a:extLst>
              </a:tr>
              <a:tr h="764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029" sz="2400" dirty="0">
                          <a:effectLst/>
                        </a:rPr>
                        <a:t>STGAs</a:t>
                      </a:r>
                      <a:endParaRPr lang="en-GB" sz="2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029" sz="2400" kern="1200" dirty="0">
                          <a:effectLst/>
                        </a:rPr>
                        <a:t> 16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029" sz="2400" kern="1200" dirty="0">
                          <a:effectLst/>
                        </a:rPr>
                        <a:t>Ethiopia, Kenya, Lesotho,</a:t>
                      </a:r>
                      <a:r>
                        <a:rPr lang="en-029" sz="2400" kern="1200" baseline="0" dirty="0">
                          <a:effectLst/>
                        </a:rPr>
                        <a:t> </a:t>
                      </a:r>
                      <a:r>
                        <a:rPr lang="en-029" sz="2400" kern="1200" dirty="0">
                          <a:effectLst/>
                        </a:rPr>
                        <a:t>Madagascar,</a:t>
                      </a:r>
                      <a:r>
                        <a:rPr lang="en-029" sz="2400" kern="1200" baseline="0" dirty="0">
                          <a:effectLst/>
                        </a:rPr>
                        <a:t> </a:t>
                      </a:r>
                      <a:r>
                        <a:rPr lang="en-029" sz="2400" kern="1200" dirty="0">
                          <a:effectLst/>
                        </a:rPr>
                        <a:t>Mauritius,</a:t>
                      </a:r>
                      <a:r>
                        <a:rPr lang="en-029" sz="2400" kern="1200" baseline="0" dirty="0">
                          <a:effectLst/>
                        </a:rPr>
                        <a:t> </a:t>
                      </a:r>
                      <a:r>
                        <a:rPr lang="en-029" sz="2400" kern="1200" dirty="0">
                          <a:effectLst/>
                        </a:rPr>
                        <a:t>Mozambique,</a:t>
                      </a:r>
                      <a:r>
                        <a:rPr lang="en-029" sz="2400" kern="1200" baseline="0" dirty="0">
                          <a:effectLst/>
                        </a:rPr>
                        <a:t> </a:t>
                      </a:r>
                      <a:r>
                        <a:rPr lang="en-029" sz="2400" kern="1200" dirty="0">
                          <a:effectLst/>
                        </a:rPr>
                        <a:t>Tanzania, Uganda, Zambia </a:t>
                      </a:r>
                      <a:endParaRPr lang="en-GB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1583113"/>
                  </a:ext>
                </a:extLst>
              </a:tr>
              <a:tr h="519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029" sz="2400" dirty="0">
                          <a:effectLst/>
                        </a:rPr>
                        <a:t>TOTAL in ESA</a:t>
                      </a:r>
                      <a:endParaRPr lang="en-GB" sz="2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029" sz="2400" kern="1200" dirty="0">
                          <a:effectLst/>
                        </a:rPr>
                        <a:t> </a:t>
                      </a:r>
                      <a:r>
                        <a:rPr lang="en-029" sz="2400" b="1" kern="1200" dirty="0">
                          <a:effectLst/>
                        </a:rPr>
                        <a:t>42</a:t>
                      </a:r>
                      <a:endParaRPr lang="en-GB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029" sz="2400" kern="1200" dirty="0">
                          <a:effectLst/>
                        </a:rPr>
                        <a:t> </a:t>
                      </a:r>
                      <a:endParaRPr lang="en-GB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14706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5801" y="421079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A35B28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GB" sz="3200" dirty="0"/>
              <a:t>BIOPAMA Action Component in ESA 2019-2021 </a:t>
            </a:r>
          </a:p>
        </p:txBody>
      </p:sp>
    </p:spTree>
    <p:extLst>
      <p:ext uri="{BB962C8B-B14F-4D97-AF65-F5344CB8AC3E}">
        <p14:creationId xmlns:p14="http://schemas.microsoft.com/office/powerpoint/2010/main" val="333048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/>
          <p:cNvSpPr/>
          <p:nvPr/>
        </p:nvSpPr>
        <p:spPr>
          <a:xfrm>
            <a:off x="519902" y="5791264"/>
            <a:ext cx="4794503" cy="774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/>
          <p:cNvSpPr txBox="1"/>
          <p:nvPr/>
        </p:nvSpPr>
        <p:spPr>
          <a:xfrm>
            <a:off x="1301237" y="6578807"/>
            <a:ext cx="323278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1895" marR="5080" indent="-1179830">
              <a:lnSpc>
                <a:spcPct val="102200"/>
              </a:lnSpc>
            </a:pP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n 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i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i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ti</a:t>
            </a:r>
            <a:r>
              <a:rPr sz="900" spc="15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t</a:t>
            </a:r>
            <a:r>
              <a:rPr sz="900" spc="-10" dirty="0">
                <a:solidFill>
                  <a:srgbClr val="70A5A1"/>
                </a:solidFill>
                <a:latin typeface="Franklin Gothic Book"/>
                <a:cs typeface="Franklin Gothic Book"/>
              </a:rPr>
              <a:t>i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ve</a:t>
            </a:r>
            <a:r>
              <a:rPr sz="900" spc="-3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of</a:t>
            </a:r>
            <a:r>
              <a:rPr sz="900" spc="1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the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spc="20" dirty="0">
                <a:solidFill>
                  <a:srgbClr val="70A5A1"/>
                </a:solidFill>
                <a:latin typeface="Franklin Gothic Book"/>
                <a:cs typeface="Franklin Gothic Book"/>
              </a:rPr>
              <a:t>C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P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G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r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o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u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p</a:t>
            </a:r>
            <a:r>
              <a:rPr sz="900" spc="-1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o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f St</a:t>
            </a:r>
            <a:r>
              <a:rPr sz="900" spc="15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tes</a:t>
            </a:r>
            <a:r>
              <a:rPr sz="900" spc="-1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fi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a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ced</a:t>
            </a:r>
            <a:r>
              <a:rPr sz="900" spc="-3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by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t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h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e</a:t>
            </a:r>
            <a:r>
              <a:rPr sz="900" spc="-5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E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u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ro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p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ean U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io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n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's</a:t>
            </a:r>
            <a:r>
              <a:rPr sz="900" spc="-10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1</a:t>
            </a:r>
            <a:r>
              <a:rPr sz="900" spc="10" dirty="0">
                <a:solidFill>
                  <a:srgbClr val="70A5A1"/>
                </a:solidFill>
                <a:latin typeface="Franklin Gothic Book"/>
                <a:cs typeface="Franklin Gothic Book"/>
              </a:rPr>
              <a:t>1</a:t>
            </a:r>
            <a:r>
              <a:rPr sz="900" baseline="27777" dirty="0">
                <a:solidFill>
                  <a:srgbClr val="70A5A1"/>
                </a:solidFill>
                <a:latin typeface="Franklin Gothic Book"/>
                <a:cs typeface="Franklin Gothic Book"/>
              </a:rPr>
              <a:t>th</a:t>
            </a:r>
            <a:r>
              <a:rPr sz="900" spc="89" baseline="27777" dirty="0">
                <a:solidFill>
                  <a:srgbClr val="70A5A1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E</a:t>
            </a:r>
            <a:r>
              <a:rPr sz="900" dirty="0">
                <a:solidFill>
                  <a:srgbClr val="70A5A1"/>
                </a:solidFill>
                <a:latin typeface="Franklin Gothic Book"/>
                <a:cs typeface="Franklin Gothic Book"/>
              </a:rPr>
              <a:t>D</a:t>
            </a:r>
            <a:r>
              <a:rPr sz="900" spc="5" dirty="0">
                <a:solidFill>
                  <a:srgbClr val="70A5A1"/>
                </a:solidFill>
                <a:latin typeface="Franklin Gothic Book"/>
                <a:cs typeface="Franklin Gothic Book"/>
              </a:rPr>
              <a:t>F.</a:t>
            </a:r>
            <a:endParaRPr sz="900" dirty="0">
              <a:latin typeface="Franklin Gothic Book"/>
              <a:cs typeface="Franklin Gothic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9039" y="820270"/>
            <a:ext cx="2676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679D97"/>
                </a:solidFill>
              </a:rPr>
              <a:t>Thank you!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33FD5-D5AA-4FE9-8403-CD6565668BFA}"/>
              </a:ext>
            </a:extLst>
          </p:cNvPr>
          <p:cNvSpPr txBox="1"/>
          <p:nvPr/>
        </p:nvSpPr>
        <p:spPr>
          <a:xfrm>
            <a:off x="2418860" y="2288546"/>
            <a:ext cx="592503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>
                <a:hlinkClick r:id="rId3"/>
              </a:rPr>
              <a:t>www.biopama.org</a:t>
            </a:r>
            <a:endParaRPr lang="fr-BE" sz="2800" dirty="0"/>
          </a:p>
          <a:p>
            <a:pPr algn="ctr"/>
            <a:r>
              <a:rPr lang="fr-BE" sz="2800" dirty="0">
                <a:hlinkClick r:id="rId4"/>
              </a:rPr>
              <a:t>www.action.biopama.org</a:t>
            </a:r>
            <a:endParaRPr lang="fr-BE" sz="2800" dirty="0"/>
          </a:p>
          <a:p>
            <a:pPr algn="ctr"/>
            <a:endParaRPr lang="fr-BE" sz="2800" dirty="0"/>
          </a:p>
          <a:p>
            <a:pPr algn="ctr"/>
            <a:r>
              <a:rPr lang="fr-BE" sz="2800" dirty="0">
                <a:hlinkClick r:id="rId5"/>
              </a:rPr>
              <a:t>BIOPAMA.AC.INFO.ESA@iucn.org</a:t>
            </a:r>
            <a:r>
              <a:rPr lang="fr-BE" sz="2800" dirty="0"/>
              <a:t>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417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144FBE7825FA498058B210EBAF46EC" ma:contentTypeVersion="14" ma:contentTypeDescription="Create a new document." ma:contentTypeScope="" ma:versionID="8787f4507f695220ea28380e490daf9a">
  <xsd:schema xmlns:xsd="http://www.w3.org/2001/XMLSchema" xmlns:xs="http://www.w3.org/2001/XMLSchema" xmlns:p="http://schemas.microsoft.com/office/2006/metadata/properties" xmlns:ns3="c4e85555-4b4b-4564-b2c6-1abdcc71bd99" xmlns:ns4="52b295b9-fabf-4e07-be7a-f84a14c27be6" targetNamespace="http://schemas.microsoft.com/office/2006/metadata/properties" ma:root="true" ma:fieldsID="82e43ffaf5b7091f0d5f9ece35bace4b" ns3:_="" ns4:_="">
    <xsd:import namespace="c4e85555-4b4b-4564-b2c6-1abdcc71bd99"/>
    <xsd:import namespace="52b295b9-fabf-4e07-be7a-f84a14c27b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85555-4b4b-4564-b2c6-1abdcc71bd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295b9-fabf-4e07-be7a-f84a14c27b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DE8D9B-409A-4A16-B5C9-B8AC532D09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6F8D96-7F97-434D-ABED-A002D19652FA}">
  <ds:schemaRefs>
    <ds:schemaRef ds:uri="http://purl.org/dc/elements/1.1/"/>
    <ds:schemaRef ds:uri="52b295b9-fabf-4e07-be7a-f84a14c27be6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c4e85555-4b4b-4564-b2c6-1abdcc71bd99"/>
  </ds:schemaRefs>
</ds:datastoreItem>
</file>

<file path=customXml/itemProps3.xml><?xml version="1.0" encoding="utf-8"?>
<ds:datastoreItem xmlns:ds="http://schemas.openxmlformats.org/officeDocument/2006/customXml" ds:itemID="{7D9FD70C-6A43-431F-83D4-E5017451D1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e85555-4b4b-4564-b2c6-1abdcc71bd99"/>
    <ds:schemaRef ds:uri="52b295b9-fabf-4e07-be7a-f84a14c27b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11594</TotalTime>
  <Words>343</Words>
  <Application>Microsoft Office PowerPoint</Application>
  <PresentationFormat>Widescreen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Franklin Gothic Book</vt:lpstr>
      <vt:lpstr>Franklin Gothic Demi</vt:lpstr>
      <vt:lpstr>Helvetica Neue Light</vt:lpstr>
      <vt:lpstr>Times New Roman</vt:lpstr>
      <vt:lpstr>Wingdings</vt:lpstr>
      <vt:lpstr>Office Theme</vt:lpstr>
      <vt:lpstr>PowerPoint Presentation</vt:lpstr>
      <vt:lpstr>Action Component: The Action Grants </vt:lpstr>
      <vt:lpstr>BIOPAMA Action Component </vt:lpstr>
      <vt:lpstr>BIOPAMA Action Component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Romania</dc:title>
  <dc:creator>Microsoft Office User</dc:creator>
  <cp:lastModifiedBy>MENTZEL Christine</cp:lastModifiedBy>
  <cp:revision>518</cp:revision>
  <cp:lastPrinted>2019-05-19T22:40:10Z</cp:lastPrinted>
  <dcterms:created xsi:type="dcterms:W3CDTF">2016-03-29T08:17:27Z</dcterms:created>
  <dcterms:modified xsi:type="dcterms:W3CDTF">2022-03-03T07:22:46Z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0x010100CA144FBE7825FA498058B210EBAF46EC</vt:lpwstr>
  </property>
</Properties>
</file>